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34" r:id="rId1"/>
  </p:sldMasterIdLst>
  <p:notesMasterIdLst>
    <p:notesMasterId r:id="rId68"/>
  </p:notesMasterIdLst>
  <p:sldIdLst>
    <p:sldId id="256" r:id="rId2"/>
    <p:sldId id="257" r:id="rId3"/>
    <p:sldId id="367" r:id="rId4"/>
    <p:sldId id="393" r:id="rId5"/>
    <p:sldId id="350" r:id="rId6"/>
    <p:sldId id="258" r:id="rId7"/>
    <p:sldId id="259" r:id="rId8"/>
    <p:sldId id="356" r:id="rId9"/>
    <p:sldId id="261" r:id="rId10"/>
    <p:sldId id="262" r:id="rId11"/>
    <p:sldId id="396" r:id="rId12"/>
    <p:sldId id="357" r:id="rId13"/>
    <p:sldId id="343" r:id="rId14"/>
    <p:sldId id="266" r:id="rId15"/>
    <p:sldId id="263" r:id="rId16"/>
    <p:sldId id="312" r:id="rId17"/>
    <p:sldId id="379" r:id="rId18"/>
    <p:sldId id="378" r:id="rId19"/>
    <p:sldId id="390" r:id="rId20"/>
    <p:sldId id="376" r:id="rId21"/>
    <p:sldId id="391" r:id="rId22"/>
    <p:sldId id="270" r:id="rId23"/>
    <p:sldId id="272" r:id="rId24"/>
    <p:sldId id="277" r:id="rId25"/>
    <p:sldId id="283" r:id="rId26"/>
    <p:sldId id="285" r:id="rId27"/>
    <p:sldId id="286" r:id="rId28"/>
    <p:sldId id="288" r:id="rId29"/>
    <p:sldId id="291" r:id="rId30"/>
    <p:sldId id="292" r:id="rId31"/>
    <p:sldId id="377" r:id="rId32"/>
    <p:sldId id="295" r:id="rId33"/>
    <p:sldId id="296" r:id="rId34"/>
    <p:sldId id="302" r:id="rId35"/>
    <p:sldId id="305" r:id="rId36"/>
    <p:sldId id="306" r:id="rId37"/>
    <p:sldId id="313" r:id="rId38"/>
    <p:sldId id="314" r:id="rId39"/>
    <p:sldId id="316" r:id="rId40"/>
    <p:sldId id="319" r:id="rId41"/>
    <p:sldId id="320" r:id="rId42"/>
    <p:sldId id="321" r:id="rId43"/>
    <p:sldId id="387" r:id="rId44"/>
    <p:sldId id="322" r:id="rId45"/>
    <p:sldId id="332" r:id="rId46"/>
    <p:sldId id="324" r:id="rId47"/>
    <p:sldId id="348" r:id="rId48"/>
    <p:sldId id="381" r:id="rId49"/>
    <p:sldId id="325" r:id="rId50"/>
    <p:sldId id="394" r:id="rId51"/>
    <p:sldId id="331" r:id="rId52"/>
    <p:sldId id="330" r:id="rId53"/>
    <p:sldId id="383" r:id="rId54"/>
    <p:sldId id="307" r:id="rId55"/>
    <p:sldId id="386" r:id="rId56"/>
    <p:sldId id="401" r:id="rId57"/>
    <p:sldId id="400" r:id="rId58"/>
    <p:sldId id="398" r:id="rId59"/>
    <p:sldId id="402" r:id="rId60"/>
    <p:sldId id="403" r:id="rId61"/>
    <p:sldId id="397" r:id="rId62"/>
    <p:sldId id="404" r:id="rId63"/>
    <p:sldId id="327" r:id="rId64"/>
    <p:sldId id="384" r:id="rId65"/>
    <p:sldId id="329" r:id="rId66"/>
    <p:sldId id="382"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449"/>
    <p:restoredTop sz="84032" autoAdjust="0"/>
  </p:normalViewPr>
  <p:slideViewPr>
    <p:cSldViewPr>
      <p:cViewPr varScale="1">
        <p:scale>
          <a:sx n="100" d="100"/>
          <a:sy n="100" d="100"/>
        </p:scale>
        <p:origin x="2312" y="160"/>
      </p:cViewPr>
      <p:guideLst>
        <p:guide orient="horz" pos="2160"/>
        <p:guide pos="2880"/>
      </p:guideLst>
    </p:cSldViewPr>
  </p:slideViewPr>
  <p:notesTextViewPr>
    <p:cViewPr>
      <p:scale>
        <a:sx n="110" d="100"/>
        <a:sy n="11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Main Components</c:v>
                </c:pt>
              </c:strCache>
            </c:strRef>
          </c:tx>
          <c:spPr>
            <a:solidFill>
              <a:schemeClr val="bg2">
                <a:lumMod val="40000"/>
                <a:lumOff val="60000"/>
              </a:schemeClr>
            </a:solidFill>
          </c:spPr>
          <c:dPt>
            <c:idx val="0"/>
            <c:bubble3D val="0"/>
            <c:spPr>
              <a:solidFill>
                <a:schemeClr val="bg2">
                  <a:lumMod val="40000"/>
                  <a:lumOff val="60000"/>
                </a:schemeClr>
              </a:solidFill>
              <a:ln w="19050">
                <a:solidFill>
                  <a:schemeClr val="lt1"/>
                </a:solidFill>
              </a:ln>
              <a:effectLst/>
            </c:spPr>
            <c:extLst>
              <c:ext xmlns:c16="http://schemas.microsoft.com/office/drawing/2014/chart" uri="{C3380CC4-5D6E-409C-BE32-E72D297353CC}">
                <c16:uniqueId val="{00000001-7212-D64B-8AAB-E288A8CC1197}"/>
              </c:ext>
            </c:extLst>
          </c:dPt>
          <c:dPt>
            <c:idx val="1"/>
            <c:bubble3D val="0"/>
            <c:spPr>
              <a:solidFill>
                <a:schemeClr val="bg2">
                  <a:lumMod val="40000"/>
                  <a:lumOff val="60000"/>
                </a:schemeClr>
              </a:solidFill>
              <a:ln w="19050">
                <a:solidFill>
                  <a:schemeClr val="lt1"/>
                </a:solidFill>
              </a:ln>
              <a:effectLst/>
            </c:spPr>
            <c:extLst>
              <c:ext xmlns:c16="http://schemas.microsoft.com/office/drawing/2014/chart" uri="{C3380CC4-5D6E-409C-BE32-E72D297353CC}">
                <c16:uniqueId val="{00000003-7212-D64B-8AAB-E288A8CC1197}"/>
              </c:ext>
            </c:extLst>
          </c:dPt>
          <c:dPt>
            <c:idx val="2"/>
            <c:bubble3D val="0"/>
            <c:spPr>
              <a:solidFill>
                <a:schemeClr val="bg2">
                  <a:lumMod val="40000"/>
                  <a:lumOff val="60000"/>
                </a:schemeClr>
              </a:solidFill>
              <a:ln w="19050">
                <a:solidFill>
                  <a:schemeClr val="lt1"/>
                </a:solidFill>
              </a:ln>
              <a:effectLst/>
            </c:spPr>
            <c:extLst>
              <c:ext xmlns:c16="http://schemas.microsoft.com/office/drawing/2014/chart" uri="{C3380CC4-5D6E-409C-BE32-E72D297353CC}">
                <c16:uniqueId val="{00000005-7212-D64B-8AAB-E288A8CC1197}"/>
              </c:ext>
            </c:extLst>
          </c:dPt>
          <c:dPt>
            <c:idx val="3"/>
            <c:bubble3D val="0"/>
            <c:spPr>
              <a:solidFill>
                <a:schemeClr val="bg2">
                  <a:lumMod val="40000"/>
                  <a:lumOff val="60000"/>
                </a:schemeClr>
              </a:solidFill>
              <a:ln w="19050">
                <a:solidFill>
                  <a:schemeClr val="lt1"/>
                </a:solidFill>
              </a:ln>
              <a:effectLst/>
            </c:spPr>
            <c:extLst>
              <c:ext xmlns:c16="http://schemas.microsoft.com/office/drawing/2014/chart" uri="{C3380CC4-5D6E-409C-BE32-E72D297353CC}">
                <c16:uniqueId val="{00000007-7212-D64B-8AAB-E288A8CC1197}"/>
              </c:ext>
            </c:extLst>
          </c:dPt>
          <c:dPt>
            <c:idx val="4"/>
            <c:bubble3D val="0"/>
            <c:spPr>
              <a:solidFill>
                <a:schemeClr val="bg2">
                  <a:lumMod val="40000"/>
                  <a:lumOff val="60000"/>
                </a:schemeClr>
              </a:solidFill>
              <a:ln w="19050">
                <a:solidFill>
                  <a:schemeClr val="lt1"/>
                </a:solidFill>
              </a:ln>
              <a:effectLst/>
            </c:spPr>
            <c:extLst>
              <c:ext xmlns:c16="http://schemas.microsoft.com/office/drawing/2014/chart" uri="{C3380CC4-5D6E-409C-BE32-E72D297353CC}">
                <c16:uniqueId val="{00000009-7212-D64B-8AAB-E288A8CC1197}"/>
              </c:ext>
            </c:extLst>
          </c:dPt>
          <c:dLbls>
            <c:dLbl>
              <c:idx val="0"/>
              <c:layout>
                <c:manualLayout>
                  <c:x val="-0.149691358024691"/>
                  <c:y val="0.194539573398396"/>
                </c:manualLayout>
              </c:layout>
              <c:showLegendKey val="0"/>
              <c:showVal val="0"/>
              <c:showCatName val="1"/>
              <c:showSerName val="0"/>
              <c:showPercent val="0"/>
              <c:showBubbleSize val="0"/>
              <c:extLst>
                <c:ext xmlns:c15="http://schemas.microsoft.com/office/drawing/2012/chart" uri="{CE6537A1-D6FC-4f65-9D91-7224C49458BB}">
                  <c15:layout>
                    <c:manualLayout>
                      <c:w val="0.17746913580246901"/>
                      <c:h val="9.85915492957746E-2"/>
                    </c:manualLayout>
                  </c15:layout>
                </c:ext>
                <c:ext xmlns:c16="http://schemas.microsoft.com/office/drawing/2014/chart" uri="{C3380CC4-5D6E-409C-BE32-E72D297353CC}">
                  <c16:uniqueId val="{00000001-7212-D64B-8AAB-E288A8CC1197}"/>
                </c:ext>
              </c:extLst>
            </c:dLbl>
            <c:dLbl>
              <c:idx val="1"/>
              <c:layout>
                <c:manualLayout>
                  <c:x val="-0.203703703703704"/>
                  <c:y val="-8.7305090384828601E-2"/>
                </c:manualLayout>
              </c:layout>
              <c:showLegendKey val="0"/>
              <c:showVal val="0"/>
              <c:showCatName val="1"/>
              <c:showSerName val="0"/>
              <c:showPercent val="0"/>
              <c:showBubbleSize val="0"/>
              <c:extLst>
                <c:ext xmlns:c15="http://schemas.microsoft.com/office/drawing/2012/chart" uri="{CE6537A1-D6FC-4f65-9D91-7224C49458BB}">
                  <c15:layout>
                    <c:manualLayout>
                      <c:w val="0.16049382716049401"/>
                      <c:h val="0.107981220657277"/>
                    </c:manualLayout>
                  </c15:layout>
                </c:ext>
                <c:ext xmlns:c16="http://schemas.microsoft.com/office/drawing/2014/chart" uri="{C3380CC4-5D6E-409C-BE32-E72D297353CC}">
                  <c16:uniqueId val="{00000003-7212-D64B-8AAB-E288A8CC1197}"/>
                </c:ext>
              </c:extLst>
            </c:dLbl>
            <c:dLbl>
              <c:idx val="2"/>
              <c:layout>
                <c:manualLayout>
                  <c:x val="-4.6296296296295704E-3"/>
                  <c:y val="-0.169014084507042"/>
                </c:manualLayout>
              </c:layout>
              <c:showLegendKey val="0"/>
              <c:showVal val="0"/>
              <c:showCatName val="1"/>
              <c:showSerName val="0"/>
              <c:showPercent val="0"/>
              <c:showBubbleSize val="0"/>
              <c:extLst>
                <c:ext xmlns:c15="http://schemas.microsoft.com/office/drawing/2012/chart" uri="{CE6537A1-D6FC-4f65-9D91-7224C49458BB}">
                  <c15:layout>
                    <c:manualLayout>
                      <c:w val="0.140432098765432"/>
                      <c:h val="0.12676056338028199"/>
                    </c:manualLayout>
                  </c15:layout>
                </c:ext>
                <c:ext xmlns:c16="http://schemas.microsoft.com/office/drawing/2014/chart" uri="{C3380CC4-5D6E-409C-BE32-E72D297353CC}">
                  <c16:uniqueId val="{00000005-7212-D64B-8AAB-E288A8CC1197}"/>
                </c:ext>
              </c:extLst>
            </c:dLbl>
            <c:dLbl>
              <c:idx val="3"/>
              <c:layout>
                <c:manualLayout>
                  <c:x val="0.203703703703704"/>
                  <c:y val="-8.7304905548778206E-2"/>
                </c:manualLayout>
              </c:layout>
              <c:showLegendKey val="0"/>
              <c:showVal val="0"/>
              <c:showCatName val="1"/>
              <c:showSerName val="0"/>
              <c:showPercent val="0"/>
              <c:showBubbleSize val="0"/>
              <c:extLst>
                <c:ext xmlns:c15="http://schemas.microsoft.com/office/drawing/2012/chart" uri="{CE6537A1-D6FC-4f65-9D91-7224C49458BB}">
                  <c15:layout>
                    <c:manualLayout>
                      <c:w val="0.16666666666666699"/>
                      <c:h val="0.107981220657277"/>
                    </c:manualLayout>
                  </c15:layout>
                </c:ext>
                <c:ext xmlns:c16="http://schemas.microsoft.com/office/drawing/2014/chart" uri="{C3380CC4-5D6E-409C-BE32-E72D297353CC}">
                  <c16:uniqueId val="{00000007-7212-D64B-8AAB-E288A8CC1197}"/>
                </c:ext>
              </c:extLst>
            </c:dLbl>
            <c:spPr>
              <a:noFill/>
              <a:ln>
                <a:noFill/>
              </a:ln>
              <a:effectLst/>
            </c:spPr>
            <c:txPr>
              <a:bodyPr rot="0" spcFirstLastPara="1" vertOverflow="ellipsis" vert="horz" wrap="square" anchor="ctr" anchorCtr="1"/>
              <a:lstStyle/>
              <a:p>
                <a:pPr>
                  <a:defRPr sz="1197" b="0" i="0" u="none" strike="noStrike" kern="1200" baseline="0">
                    <a:ln>
                      <a:noFill/>
                    </a:ln>
                    <a:solidFill>
                      <a:schemeClr val="tx2">
                        <a:lumMod val="10000"/>
                      </a:schemeClr>
                    </a:solidFill>
                    <a:latin typeface="+mn-lt"/>
                    <a:ea typeface="+mn-ea"/>
                    <a:cs typeface="+mn-cs"/>
                  </a:defRPr>
                </a:pPr>
                <a:endParaRPr lang="en-US"/>
              </a:p>
            </c:txPr>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Propylene Glycol</c:v>
                </c:pt>
                <c:pt idx="1">
                  <c:v>Glycerin</c:v>
                </c:pt>
                <c:pt idx="2">
                  <c:v>Nicotine </c:v>
                </c:pt>
                <c:pt idx="3">
                  <c:v>Other Substances</c:v>
                </c:pt>
                <c:pt idx="4">
                  <c:v>Flavorings</c:v>
                </c:pt>
              </c:strCache>
            </c:strRef>
          </c:cat>
          <c:val>
            <c:numRef>
              <c:f>Sheet1!$B$2:$B$6</c:f>
              <c:numCache>
                <c:formatCode>General</c:formatCode>
                <c:ptCount val="5"/>
                <c:pt idx="0">
                  <c:v>20</c:v>
                </c:pt>
                <c:pt idx="1">
                  <c:v>20</c:v>
                </c:pt>
                <c:pt idx="2">
                  <c:v>20</c:v>
                </c:pt>
                <c:pt idx="3">
                  <c:v>20</c:v>
                </c:pt>
                <c:pt idx="4">
                  <c:v>20</c:v>
                </c:pt>
              </c:numCache>
            </c:numRef>
          </c:val>
          <c:extLst>
            <c:ext xmlns:c16="http://schemas.microsoft.com/office/drawing/2014/chart" uri="{C3380CC4-5D6E-409C-BE32-E72D297353CC}">
              <c16:uniqueId val="{0000000A-7212-D64B-8AAB-E288A8CC1197}"/>
            </c:ext>
          </c:extLst>
        </c:ser>
        <c:dLbls>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43F6C7-8AC7-3C42-B98A-F1399520AA89}" type="datetimeFigureOut">
              <a:rPr lang="en-US" smtClean="0"/>
              <a:t>9/3/18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5"/>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5"/>
            <a:ext cx="2971800" cy="458787"/>
          </a:xfrm>
          <a:prstGeom prst="rect">
            <a:avLst/>
          </a:prstGeom>
        </p:spPr>
        <p:txBody>
          <a:bodyPr vert="horz" lIns="91440" tIns="45720" rIns="91440" bIns="45720" rtlCol="0" anchor="b"/>
          <a:lstStyle>
            <a:lvl1pPr algn="r">
              <a:defRPr sz="1200"/>
            </a:lvl1pPr>
          </a:lstStyle>
          <a:p>
            <a:fld id="{95965E72-8247-8A40-9C4B-7CE54CD23394}" type="slidenum">
              <a:rPr lang="en-US" smtClean="0"/>
              <a:t>‹#›</a:t>
            </a:fld>
            <a:endParaRPr lang="en-US"/>
          </a:p>
        </p:txBody>
      </p:sp>
    </p:spTree>
    <p:extLst>
      <p:ext uri="{BB962C8B-B14F-4D97-AF65-F5344CB8AC3E}">
        <p14:creationId xmlns:p14="http://schemas.microsoft.com/office/powerpoint/2010/main" val="779234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everyone. I would like to thank Dr. Friedman for the wonderful introduction and everyone for</a:t>
            </a:r>
            <a:r>
              <a:rPr lang="en-US" baseline="0" dirty="0"/>
              <a:t> coming to my grand rounds. My topic today will focus on E-cigarettes. I chose this topic because e-cigarettes are becoming very popular, and I was curious what the hype was all about.</a:t>
            </a:r>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1</a:t>
            </a:fld>
            <a:endParaRPr lang="en-US"/>
          </a:p>
        </p:txBody>
      </p:sp>
    </p:spTree>
    <p:extLst>
      <p:ext uri="{BB962C8B-B14F-4D97-AF65-F5344CB8AC3E}">
        <p14:creationId xmlns:p14="http://schemas.microsoft.com/office/powerpoint/2010/main" val="4206264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Keeping</a:t>
            </a:r>
            <a:r>
              <a:rPr lang="en-US" baseline="0" dirty="0"/>
              <a:t> all of that in mind, we now know that quitting smoking leads to significant improvement in both health and quality of life.</a:t>
            </a:r>
          </a:p>
          <a:p>
            <a:r>
              <a:rPr lang="en-US" b="1" baseline="0" dirty="0"/>
              <a:t>In 2010, </a:t>
            </a:r>
            <a:r>
              <a:rPr lang="en-US" b="1" dirty="0"/>
              <a:t>nearly 7 out of every 10 (68.8%) adult</a:t>
            </a:r>
            <a:r>
              <a:rPr lang="en-US" b="1" baseline="0" dirty="0"/>
              <a:t> smokers reported </a:t>
            </a:r>
            <a:r>
              <a:rPr lang="en-US" b="1" dirty="0"/>
              <a:t>that they wanted to quit completely.</a:t>
            </a:r>
            <a:r>
              <a:rPr lang="en-US" b="1" baseline="30000" dirty="0"/>
              <a:t> </a:t>
            </a:r>
            <a:endParaRPr lang="en-US" b="1" dirty="0"/>
          </a:p>
          <a:p>
            <a:r>
              <a:rPr lang="en-US" dirty="0"/>
              <a:t>However, as</a:t>
            </a:r>
            <a:r>
              <a:rPr lang="en-US" baseline="0" dirty="0"/>
              <a:t> anyone who has every tried to quit smoking may know, </a:t>
            </a:r>
            <a:r>
              <a:rPr lang="en-US" dirty="0"/>
              <a:t>it’s</a:t>
            </a:r>
            <a:r>
              <a:rPr lang="en-US" baseline="0" dirty="0"/>
              <a:t> a</a:t>
            </a:r>
            <a:r>
              <a:rPr lang="en-US" dirty="0"/>
              <a:t> very difficult</a:t>
            </a:r>
            <a:r>
              <a:rPr lang="en-US" baseline="0" dirty="0"/>
              <a:t> process</a:t>
            </a:r>
            <a:r>
              <a:rPr lang="en-US" dirty="0"/>
              <a:t> and may require several attempts. People who quit smoking often start again due to either withdrawal symptoms, stress, or weight gain. </a:t>
            </a:r>
          </a:p>
        </p:txBody>
      </p:sp>
      <p:sp>
        <p:nvSpPr>
          <p:cNvPr id="4" name="Slide Number Placeholder 3"/>
          <p:cNvSpPr>
            <a:spLocks noGrp="1"/>
          </p:cNvSpPr>
          <p:nvPr>
            <p:ph type="sldNum" sz="quarter" idx="10"/>
          </p:nvPr>
        </p:nvSpPr>
        <p:spPr/>
        <p:txBody>
          <a:bodyPr/>
          <a:lstStyle/>
          <a:p>
            <a:fld id="{95965E72-8247-8A40-9C4B-7CE54CD23394}" type="slidenum">
              <a:rPr lang="en-US" smtClean="0"/>
              <a:t>10</a:t>
            </a:fld>
            <a:endParaRPr lang="en-US"/>
          </a:p>
        </p:txBody>
      </p:sp>
    </p:spTree>
    <p:extLst>
      <p:ext uri="{BB962C8B-B14F-4D97-AF65-F5344CB8AC3E}">
        <p14:creationId xmlns:p14="http://schemas.microsoft.com/office/powerpoint/2010/main" val="18318817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schematic showing </a:t>
            </a:r>
            <a:r>
              <a:rPr lang="en-US" baseline="0" dirty="0"/>
              <a:t> what happens when a smoker quits. </a:t>
            </a:r>
            <a:r>
              <a:rPr lang="en-US" dirty="0"/>
              <a:t>Just 1 year after quitting, the risk for a heart attack drops sharply.</a:t>
            </a:r>
            <a:r>
              <a:rPr lang="en-US" baseline="0" dirty="0"/>
              <a:t> </a:t>
            </a:r>
            <a:r>
              <a:rPr lang="en-US" dirty="0"/>
              <a:t>Within 2 to 5 years after quitting,</a:t>
            </a:r>
            <a:r>
              <a:rPr lang="en-US" baseline="0" dirty="0"/>
              <a:t> </a:t>
            </a:r>
            <a:r>
              <a:rPr lang="en-US" dirty="0"/>
              <a:t>the</a:t>
            </a:r>
            <a:r>
              <a:rPr lang="en-US" baseline="0" dirty="0"/>
              <a:t> r</a:t>
            </a:r>
            <a:r>
              <a:rPr lang="en-US" dirty="0"/>
              <a:t>isk for stroke could fall to about the same as that of a nonsmoker’s.</a:t>
            </a:r>
          </a:p>
          <a:p>
            <a:r>
              <a:rPr lang="en-US" dirty="0"/>
              <a:t>By quitting smoking, the risks for cancers of the mouth, throat, esophagus, and bladder drop by half within 5 years</a:t>
            </a:r>
            <a:r>
              <a:rPr lang="is-IS" dirty="0"/>
              <a:t>….....</a:t>
            </a:r>
            <a:endParaRPr lang="en-US" baseline="0" dirty="0"/>
          </a:p>
          <a:p>
            <a:r>
              <a:rPr lang="en-US" dirty="0"/>
              <a:t>Ten years after quitting,</a:t>
            </a:r>
            <a:r>
              <a:rPr lang="en-US" baseline="0" dirty="0"/>
              <a:t> the</a:t>
            </a:r>
            <a:r>
              <a:rPr lang="en-US" dirty="0"/>
              <a:t> risk for lung cancer drops by half. </a:t>
            </a:r>
            <a:r>
              <a:rPr lang="is-IS" dirty="0"/>
              <a:t>…</a:t>
            </a:r>
            <a:endParaRPr lang="en-US" dirty="0"/>
          </a:p>
          <a:p>
            <a:r>
              <a:rPr lang="en-US" dirty="0"/>
              <a:t>It</a:t>
            </a:r>
            <a:r>
              <a:rPr lang="en-US" baseline="0" dirty="0"/>
              <a:t> is </a:t>
            </a:r>
            <a:r>
              <a:rPr lang="en-US" dirty="0"/>
              <a:t>estimated that</a:t>
            </a:r>
            <a:r>
              <a:rPr lang="en-US" baseline="0" dirty="0"/>
              <a:t> quitting by the age of</a:t>
            </a:r>
            <a:r>
              <a:rPr lang="en-US" dirty="0"/>
              <a:t> 35, will on average, increase life expectancy by 5 years.</a:t>
            </a:r>
          </a:p>
          <a:p>
            <a:r>
              <a:rPr lang="en-US" dirty="0"/>
              <a:t>Therefore, smokers</a:t>
            </a:r>
            <a:r>
              <a:rPr lang="en-US" baseline="0" dirty="0"/>
              <a:t> have great incentive to quit. </a:t>
            </a:r>
          </a:p>
          <a:p>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11</a:t>
            </a:fld>
            <a:endParaRPr lang="en-US"/>
          </a:p>
        </p:txBody>
      </p:sp>
    </p:spTree>
    <p:extLst>
      <p:ext uri="{BB962C8B-B14F-4D97-AF65-F5344CB8AC3E}">
        <p14:creationId xmlns:p14="http://schemas.microsoft.com/office/powerpoint/2010/main" val="1762415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 smoker makes the decision to quit, there are several modalities available</a:t>
            </a:r>
            <a:r>
              <a:rPr lang="en-US" baseline="0" dirty="0"/>
              <a:t> that can be used either individually or in combination. Many smokers usually try to quit without assistance from physicians</a:t>
            </a:r>
            <a:r>
              <a:rPr lang="is-IS" baseline="0" dirty="0"/>
              <a:t>…</a:t>
            </a:r>
            <a:r>
              <a:rPr lang="en-US" baseline="0" dirty="0"/>
              <a:t> or without using any smoking cessation aids. Quitting abruptly, also known as “cold turkey” is the most likely initial choice. </a:t>
            </a:r>
          </a:p>
          <a:p>
            <a:r>
              <a:rPr lang="en-US" baseline="0" dirty="0"/>
              <a:t>The most commonly used medication for smoking cessation is Nicotine Replacement Therapy or (NRT). NRT is available in several different forms, including the Nicotine Patch, gums, Lozenges, or inhaler. They </a:t>
            </a:r>
            <a:r>
              <a:rPr lang="en-US" dirty="0"/>
              <a:t>reduce</a:t>
            </a:r>
            <a:r>
              <a:rPr lang="en-US" baseline="0" dirty="0"/>
              <a:t> </a:t>
            </a:r>
            <a:r>
              <a:rPr lang="en-US" dirty="0"/>
              <a:t>withdrawal symptoms by providing a little bit of nicotine, without any of the other dangerous chemicals found in cigarettes.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For those unable to take NRT or if it is not working, other medications without nicotine are available. These medications can also help reduce withdrawal symptoms and cigarette cravings. </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There are also several </a:t>
            </a:r>
            <a:r>
              <a:rPr lang="en-US" baseline="0" dirty="0" err="1"/>
              <a:t>quitlines</a:t>
            </a:r>
            <a:r>
              <a:rPr lang="en-US" baseline="0" dirty="0"/>
              <a:t> available for behavioral and emotional support.</a:t>
            </a:r>
            <a:endParaRPr lang="en-US" dirty="0"/>
          </a:p>
          <a:p>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12</a:t>
            </a:fld>
            <a:endParaRPr lang="en-US"/>
          </a:p>
        </p:txBody>
      </p:sp>
    </p:spTree>
    <p:extLst>
      <p:ext uri="{BB962C8B-B14F-4D97-AF65-F5344CB8AC3E}">
        <p14:creationId xmlns:p14="http://schemas.microsoft.com/office/powerpoint/2010/main" val="5727106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Despite the short term effectiveness of NRT, the relapse rates are still rather high, with one study in the British Medical Journal reporting sustained abstinence from smoking – which was defined as not smoking for at least 6 months – to</a:t>
            </a:r>
            <a:r>
              <a:rPr lang="en-US" baseline="0" dirty="0"/>
              <a:t> be </a:t>
            </a:r>
            <a:r>
              <a:rPr lang="en-US" dirty="0"/>
              <a:t>somewhere in the 4-6% range.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Some of the reasons behind thes</a:t>
            </a:r>
            <a:r>
              <a:rPr lang="en-US" baseline="0" dirty="0"/>
              <a:t>e high relapse rates included:   not being 100% ready to quit; suffering from too many withdrawal symptoms, and missing the social aspects of smoking; even just the act of holding a cigarette in one’s hand.</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That’s where E-cigarettes started gaining popularity as possible smoking cessation aids,</a:t>
            </a:r>
            <a:r>
              <a:rPr lang="en-US" baseline="0" dirty="0"/>
              <a:t> as </a:t>
            </a:r>
            <a:r>
              <a:rPr lang="en-US" dirty="0"/>
              <a:t>they imitate the social and</a:t>
            </a:r>
            <a:r>
              <a:rPr lang="en-US" baseline="0" dirty="0"/>
              <a:t> behavioral queues of smoking a conventional cigarette</a:t>
            </a:r>
            <a:r>
              <a:rPr lang="en-US" dirty="0"/>
              <a:t>, but what do we really know about them?</a:t>
            </a:r>
          </a:p>
          <a:p>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13</a:t>
            </a:fld>
            <a:endParaRPr lang="en-US"/>
          </a:p>
        </p:txBody>
      </p:sp>
    </p:spTree>
    <p:extLst>
      <p:ext uri="{BB962C8B-B14F-4D97-AF65-F5344CB8AC3E}">
        <p14:creationId xmlns:p14="http://schemas.microsoft.com/office/powerpoint/2010/main" val="7862087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E-cigarettes </a:t>
            </a:r>
            <a:r>
              <a:rPr lang="en-US" baseline="0" dirty="0"/>
              <a:t>were first developed in China by a pharmacist by the name of </a:t>
            </a:r>
            <a:r>
              <a:rPr lang="en-US" baseline="0" dirty="0" err="1"/>
              <a:t>Hon</a:t>
            </a:r>
            <a:r>
              <a:rPr lang="en-US" baseline="0" dirty="0"/>
              <a:t> </a:t>
            </a:r>
            <a:r>
              <a:rPr lang="en-US" baseline="0" dirty="0" err="1"/>
              <a:t>Lik</a:t>
            </a:r>
            <a:r>
              <a:rPr lang="en-US" baseline="0" dirty="0"/>
              <a:t>, who was himself a heavy smoker. After the passing of his father from Lung cancer related to smoking, he decided it was time for him to quit. He tried high dose nicotine patches but was not having much success. He </a:t>
            </a:r>
            <a:r>
              <a:rPr lang="en-US" dirty="0"/>
              <a:t>had a vision of bringing the century old habit of smoking into modern times,  while eliminating the health concerns associated with smoking</a:t>
            </a:r>
            <a:r>
              <a:rPr lang="is-IS" dirty="0"/>
              <a:t>…</a:t>
            </a:r>
            <a:r>
              <a:rPr lang="en-US" baseline="0" dirty="0"/>
              <a:t> He </a:t>
            </a:r>
            <a:r>
              <a:rPr lang="en-US" dirty="0"/>
              <a:t>pioneered the first e-cigarette in 2003..</a:t>
            </a:r>
            <a:r>
              <a:rPr lang="en-US" baseline="0" dirty="0"/>
              <a:t> and thought if he could develop a safer alternative to conventional cigarettes, he might not have to quit after all, since he enjoyed the act of smoking itself. The first e-cigarette was introduced in the Chinese markets and was promoted as a safer substitute for conventional cigarettes.</a:t>
            </a:r>
          </a:p>
          <a:p>
            <a:r>
              <a:rPr lang="en-US" baseline="0" dirty="0"/>
              <a:t>E-cigarettes first appeared in the US markets in 2006. They became widely available in kiosks and malls. Popularity has been increasing steadily and there are currently more than 250 different brands, </a:t>
            </a:r>
            <a:r>
              <a:rPr lang="en-US" dirty="0"/>
              <a:t>Some of which are designed to look like cigarettes.</a:t>
            </a:r>
            <a:r>
              <a:rPr lang="en-US" baseline="0" dirty="0"/>
              <a:t> And appear to</a:t>
            </a:r>
            <a:r>
              <a:rPr lang="en-US" dirty="0"/>
              <a:t> simulate the visual, sensory and behavioral aspects of smoking a traditional cigarette.</a:t>
            </a:r>
            <a:r>
              <a:rPr lang="en-US" baseline="0" dirty="0"/>
              <a:t> But,</a:t>
            </a:r>
            <a:r>
              <a:rPr lang="en-US" dirty="0"/>
              <a:t> they can also take up several other shapes and sizes, including cigars,</a:t>
            </a:r>
            <a:r>
              <a:rPr lang="en-US" baseline="0" dirty="0"/>
              <a:t> </a:t>
            </a:r>
            <a:r>
              <a:rPr lang="en-US" dirty="0"/>
              <a:t>pipes, or even everyday items like pens or USB memory sticks.</a:t>
            </a:r>
            <a:r>
              <a:rPr lang="en-US" baseline="0" dirty="0"/>
              <a:t>  There are more than 470 different flavors available on the market.</a:t>
            </a:r>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14</a:t>
            </a:fld>
            <a:endParaRPr lang="en-US"/>
          </a:p>
        </p:txBody>
      </p:sp>
    </p:spTree>
    <p:extLst>
      <p:ext uri="{BB962C8B-B14F-4D97-AF65-F5344CB8AC3E}">
        <p14:creationId xmlns:p14="http://schemas.microsoft.com/office/powerpoint/2010/main" val="172513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picture taken from the website of one of the popular companies that</a:t>
            </a:r>
            <a:r>
              <a:rPr lang="en-US" baseline="0" dirty="0"/>
              <a:t> makes e-cigarettes called– “</a:t>
            </a:r>
            <a:r>
              <a:rPr lang="en-US" baseline="0" dirty="0" err="1"/>
              <a:t>blu</a:t>
            </a:r>
            <a:r>
              <a:rPr lang="en-US" baseline="0" dirty="0"/>
              <a:t>”. As you can see, several different models and flavors are available and can be bought off the website with the click of a button, as along as you have a credit card in hand.</a:t>
            </a:r>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15</a:t>
            </a:fld>
            <a:endParaRPr lang="en-US"/>
          </a:p>
        </p:txBody>
      </p:sp>
    </p:spTree>
    <p:extLst>
      <p:ext uri="{BB962C8B-B14F-4D97-AF65-F5344CB8AC3E}">
        <p14:creationId xmlns:p14="http://schemas.microsoft.com/office/powerpoint/2010/main" val="695261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E-cigarette has several different components. First, there is the cartridge, which holds the liquid solution </a:t>
            </a:r>
            <a:r>
              <a:rPr lang="en-US" dirty="0"/>
              <a:t>containing varying amounts of nicotine.</a:t>
            </a:r>
            <a:r>
              <a:rPr lang="en-US" baseline="0" dirty="0"/>
              <a:t> It can also contain </a:t>
            </a:r>
            <a:r>
              <a:rPr lang="en-US" dirty="0"/>
              <a:t>flavorings and other chemicals. The second component</a:t>
            </a:r>
            <a:r>
              <a:rPr lang="en-US" baseline="0" dirty="0"/>
              <a:t> is the heating device, also known as the vaporizer. There is also a power source, </a:t>
            </a:r>
            <a:r>
              <a:rPr lang="en-US" dirty="0"/>
              <a:t>– which is usually a rechargeable battery. In</a:t>
            </a:r>
            <a:r>
              <a:rPr lang="en-US" baseline="0" dirty="0"/>
              <a:t> the middle you can see </a:t>
            </a:r>
            <a:r>
              <a:rPr lang="en-US" dirty="0"/>
              <a:t>the microprocessor with a sensor that is sensitive to</a:t>
            </a:r>
            <a:r>
              <a:rPr lang="en-US" baseline="0" dirty="0"/>
              <a:t> puffing. Some models have an LED diode at the end which imitates the flow of a burning cigarette cone.</a:t>
            </a:r>
            <a:endParaRPr lang="en-US" dirty="0"/>
          </a:p>
          <a:p>
            <a:r>
              <a:rPr lang="en-US" dirty="0"/>
              <a:t>Puffing, activates a battery-operated heating element in the vaporizer that is in contact with the cartridge containing the nicotine solution</a:t>
            </a:r>
          </a:p>
          <a:p>
            <a:r>
              <a:rPr lang="en-US" dirty="0"/>
              <a:t>As a result of increased temperature and airflow, nicotine is vaporized, and an aerosol with droplets of solution is generated</a:t>
            </a:r>
            <a:r>
              <a:rPr lang="en-US" baseline="0" dirty="0"/>
              <a:t> </a:t>
            </a:r>
            <a:r>
              <a:rPr lang="en-US" dirty="0"/>
              <a:t>and inhaled by the E</a:t>
            </a:r>
            <a:r>
              <a:rPr lang="en-US" baseline="0" dirty="0"/>
              <a:t> cigarette</a:t>
            </a:r>
            <a:r>
              <a:rPr lang="en-US" dirty="0"/>
              <a:t> user. This is now popularly referred to as Vaping</a:t>
            </a:r>
          </a:p>
          <a:p>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16</a:t>
            </a:fld>
            <a:endParaRPr lang="en-US"/>
          </a:p>
        </p:txBody>
      </p:sp>
    </p:spTree>
    <p:extLst>
      <p:ext uri="{BB962C8B-B14F-4D97-AF65-F5344CB8AC3E}">
        <p14:creationId xmlns:p14="http://schemas.microsoft.com/office/powerpoint/2010/main" val="1239062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those of you who didn’t know,</a:t>
            </a:r>
            <a:r>
              <a:rPr lang="en-US" baseline="0" dirty="0"/>
              <a:t> </a:t>
            </a:r>
            <a:r>
              <a:rPr lang="en-US" baseline="0" dirty="0" err="1"/>
              <a:t>vaping</a:t>
            </a:r>
            <a:r>
              <a:rPr lang="en-US" baseline="0" dirty="0"/>
              <a:t> has become so popular that </a:t>
            </a:r>
            <a:r>
              <a:rPr lang="en-US" dirty="0"/>
              <a:t>the word </a:t>
            </a:r>
            <a:r>
              <a:rPr lang="en-US" dirty="0" err="1"/>
              <a:t>Vape</a:t>
            </a:r>
            <a:r>
              <a:rPr lang="en-US" dirty="0"/>
              <a:t> was the winner of the Oxford Dictionary word</a:t>
            </a:r>
            <a:r>
              <a:rPr lang="en-US" baseline="0" dirty="0"/>
              <a:t> </a:t>
            </a:r>
            <a:r>
              <a:rPr lang="en-US" dirty="0"/>
              <a:t>of the year in 2014, beating out words</a:t>
            </a:r>
            <a:r>
              <a:rPr lang="en-US" baseline="0" dirty="0"/>
              <a:t> like ”</a:t>
            </a:r>
            <a:r>
              <a:rPr lang="en-US" baseline="0" dirty="0" err="1"/>
              <a:t>bae</a:t>
            </a:r>
            <a:r>
              <a:rPr lang="en-US" baseline="0" dirty="0"/>
              <a:t>” and “</a:t>
            </a:r>
            <a:r>
              <a:rPr lang="en-US" baseline="0" dirty="0" err="1"/>
              <a:t>budtender</a:t>
            </a:r>
            <a:r>
              <a:rPr lang="en-US" baseline="0" dirty="0"/>
              <a:t>”. As you can see, the competition was very stiff that year</a:t>
            </a:r>
            <a:r>
              <a:rPr lang="is-IS" baseline="0" dirty="0"/>
              <a:t>….</a:t>
            </a:r>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17</a:t>
            </a:fld>
            <a:endParaRPr lang="en-US"/>
          </a:p>
        </p:txBody>
      </p:sp>
    </p:spTree>
    <p:extLst>
      <p:ext uri="{BB962C8B-B14F-4D97-AF65-F5344CB8AC3E}">
        <p14:creationId xmlns:p14="http://schemas.microsoft.com/office/powerpoint/2010/main" val="1628908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Initially, E-cigarettes were primarily produced by small manufacturers in China and sold on the Internet without drawing major attention.</a:t>
            </a:r>
            <a:r>
              <a:rPr lang="en-US" baseline="0" dirty="0"/>
              <a:t> In 2012, </a:t>
            </a:r>
            <a:r>
              <a:rPr lang="en-US" dirty="0"/>
              <a:t>Tobacco giants such as British American Tobacco</a:t>
            </a:r>
            <a:r>
              <a:rPr lang="en-US" baseline="0" dirty="0"/>
              <a:t> and </a:t>
            </a:r>
            <a:r>
              <a:rPr lang="en-US" dirty="0"/>
              <a:t>Reynolds entered the e-cigarette market. </a:t>
            </a:r>
            <a:r>
              <a:rPr lang="en-US" baseline="0" dirty="0"/>
              <a:t> Since then, m</a:t>
            </a:r>
            <a:r>
              <a:rPr lang="en-US" dirty="0"/>
              <a:t>arketing and sales have</a:t>
            </a:r>
            <a:r>
              <a:rPr lang="en-US" baseline="0" dirty="0"/>
              <a:t> sky </a:t>
            </a:r>
            <a:r>
              <a:rPr lang="en-US" baseline="0" dirty="0" err="1"/>
              <a:t>rocketd</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To come full circle, tobacco product ads were COMPLETELY banned in 1971, and now advertising expenditures for e-cigarettes have increased 3 fold in one year</a:t>
            </a:r>
            <a:r>
              <a:rPr lang="is-IS" baseline="0" dirty="0"/>
              <a:t>…</a:t>
            </a:r>
            <a:r>
              <a:rPr lang="en-US" baseline="0" dirty="0"/>
              <a:t> and For the first time in over 40 years, tobacco companies have been able to put their mark on television and radio broadcasts. Even enlisting celebrities, such as Katherine </a:t>
            </a:r>
            <a:r>
              <a:rPr lang="en-US" baseline="0" dirty="0" err="1"/>
              <a:t>Heigl</a:t>
            </a:r>
            <a:r>
              <a:rPr lang="en-US" baseline="0" dirty="0"/>
              <a:t> and </a:t>
            </a:r>
            <a:r>
              <a:rPr lang="en-US" baseline="0" dirty="0" err="1"/>
              <a:t>david</a:t>
            </a:r>
            <a:r>
              <a:rPr lang="en-US" baseline="0" dirty="0"/>
              <a:t> letterman as supporters of e-cigarettes.</a:t>
            </a:r>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18</a:t>
            </a:fld>
            <a:endParaRPr lang="en-US"/>
          </a:p>
        </p:txBody>
      </p:sp>
    </p:spTree>
    <p:extLst>
      <p:ext uri="{BB962C8B-B14F-4D97-AF65-F5344CB8AC3E}">
        <p14:creationId xmlns:p14="http://schemas.microsoft.com/office/powerpoint/2010/main" val="3520610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increase in advertising has directly lead to the increase in E-cigarette sales. The e-cigarette market in the US </a:t>
            </a:r>
            <a:r>
              <a:rPr lang="en-US" b="1" i="1" baseline="0" dirty="0"/>
              <a:t>alone </a:t>
            </a:r>
            <a:r>
              <a:rPr lang="en-US" baseline="0" dirty="0"/>
              <a:t>generated $2.2 billion in revenue in 2014. To put that into perspective, the conventional cigarette market generated  $85 billion in that same year. Sales continue to rise steadily, with the global market expected to hit $10 billion in revenue in 2017; with some industrial economists projecting  E-cigarettes surpassing conventional cigarette sales in the next 2-3 decades.</a:t>
            </a:r>
          </a:p>
          <a:p>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19</a:t>
            </a:fld>
            <a:endParaRPr lang="en-US"/>
          </a:p>
        </p:txBody>
      </p:sp>
    </p:spTree>
    <p:extLst>
      <p:ext uri="{BB962C8B-B14F-4D97-AF65-F5344CB8AC3E}">
        <p14:creationId xmlns:p14="http://schemas.microsoft.com/office/powerpoint/2010/main" val="21666031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start</a:t>
            </a:r>
            <a:r>
              <a:rPr lang="en-US" baseline="0" dirty="0"/>
              <a:t> </a:t>
            </a:r>
            <a:r>
              <a:rPr lang="en-US" dirty="0"/>
              <a:t>by briefly going over</a:t>
            </a:r>
            <a:r>
              <a:rPr lang="en-US" baseline="0" dirty="0"/>
              <a:t> the impact of smoking on healthcare, Then I will  talk about how E-cigarettes were developed, how they work as well as the evidence that we have about their effectiveness and safety. We will wrap up with the public health concerns and the take home points for the </a:t>
            </a:r>
            <a:r>
              <a:rPr lang="en-US" baseline="0" dirty="0" err="1"/>
              <a:t>housestaff</a:t>
            </a:r>
            <a:endParaRPr lang="en-US" baseline="0" dirty="0"/>
          </a:p>
        </p:txBody>
      </p:sp>
      <p:sp>
        <p:nvSpPr>
          <p:cNvPr id="4" name="Slide Number Placeholder 3"/>
          <p:cNvSpPr>
            <a:spLocks noGrp="1"/>
          </p:cNvSpPr>
          <p:nvPr>
            <p:ph type="sldNum" sz="quarter" idx="10"/>
          </p:nvPr>
        </p:nvSpPr>
        <p:spPr/>
        <p:txBody>
          <a:bodyPr/>
          <a:lstStyle/>
          <a:p>
            <a:fld id="{95965E72-8247-8A40-9C4B-7CE54CD23394}" type="slidenum">
              <a:rPr lang="en-US" smtClean="0"/>
              <a:t>2</a:t>
            </a:fld>
            <a:endParaRPr lang="en-US"/>
          </a:p>
        </p:txBody>
      </p:sp>
    </p:spTree>
    <p:extLst>
      <p:ext uri="{BB962C8B-B14F-4D97-AF65-F5344CB8AC3E}">
        <p14:creationId xmlns:p14="http://schemas.microsoft.com/office/powerpoint/2010/main" val="28080763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have this</a:t>
            </a:r>
            <a:r>
              <a:rPr lang="en-US" baseline="0" dirty="0"/>
              <a:t> new product, it’s flashy, it’s sexy and vastly gaining popularity. The health care industry saw an opportunity to re-define the purpose of e-cigarettes and attempt to use them as smoking cessation aids.  but is it is really a safer alternative to smoking?.. And can </a:t>
            </a:r>
            <a:r>
              <a:rPr lang="en-US" baseline="0" dirty="0" err="1"/>
              <a:t>tbey</a:t>
            </a:r>
            <a:r>
              <a:rPr lang="en-US" baseline="0" dirty="0"/>
              <a:t> used as cessation aids even though they weren’t intended for that purpose?</a:t>
            </a:r>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20</a:t>
            </a:fld>
            <a:endParaRPr lang="en-US"/>
          </a:p>
        </p:txBody>
      </p:sp>
    </p:spTree>
    <p:extLst>
      <p:ext uri="{BB962C8B-B14F-4D97-AF65-F5344CB8AC3E}">
        <p14:creationId xmlns:p14="http://schemas.microsoft.com/office/powerpoint/2010/main" val="535252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Well, there’s not a whole lot of evidence out there. Only two clinical trials have been completed so far, and 9 others are currently in progress. Some trials are evaluating safety, others are evaluating efficacy. Therefore, the quality of the overall evidence is considered poor at this point. Moreover, both trials used first generation e-cigarettes, which have since been shown to be very ineffective at nicotine delivery. </a:t>
            </a:r>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21</a:t>
            </a:fld>
            <a:endParaRPr lang="en-US"/>
          </a:p>
        </p:txBody>
      </p:sp>
    </p:spTree>
    <p:extLst>
      <p:ext uri="{BB962C8B-B14F-4D97-AF65-F5344CB8AC3E}">
        <p14:creationId xmlns:p14="http://schemas.microsoft.com/office/powerpoint/2010/main" val="5562793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a:t>
            </a:r>
            <a:r>
              <a:rPr lang="en-US" baseline="0" dirty="0" err="1"/>
              <a:t>EffiCiency</a:t>
            </a:r>
            <a:r>
              <a:rPr lang="en-US" baseline="0" dirty="0"/>
              <a:t> and Safety of an </a:t>
            </a:r>
            <a:r>
              <a:rPr lang="en-US" baseline="0" dirty="0" err="1"/>
              <a:t>eLectronic</a:t>
            </a:r>
            <a:r>
              <a:rPr lang="en-US" baseline="0" dirty="0"/>
              <a:t> </a:t>
            </a:r>
            <a:r>
              <a:rPr lang="en-US" baseline="0" dirty="0" err="1"/>
              <a:t>cigAreTte</a:t>
            </a:r>
            <a:r>
              <a:rPr lang="en-US" baseline="0" dirty="0"/>
              <a:t> as Tobacco Cigarettes substitute (or ECLAT) was the first clinical trial reported by </a:t>
            </a:r>
            <a:r>
              <a:rPr lang="en-US" baseline="0" dirty="0" err="1"/>
              <a:t>Caponnetto</a:t>
            </a:r>
            <a:r>
              <a:rPr lang="en-US" baseline="0" dirty="0"/>
              <a:t> and his Group from Catania, Italy and was </a:t>
            </a:r>
            <a:r>
              <a:rPr lang="en-US" dirty="0"/>
              <a:t>Published in the</a:t>
            </a:r>
            <a:r>
              <a:rPr lang="en-US" baseline="0" dirty="0"/>
              <a:t> Public Library of Science in 2013. ECLAT is a </a:t>
            </a:r>
            <a:r>
              <a:rPr lang="en-US" dirty="0"/>
              <a:t>Prospective 12-month double-blinded, controlled, randomized clinical study that</a:t>
            </a:r>
            <a:r>
              <a:rPr lang="en-US" baseline="0" dirty="0"/>
              <a:t> wanted to</a:t>
            </a:r>
            <a:r>
              <a:rPr lang="en-US" dirty="0"/>
              <a:t> evaluate smoking reduction, smoking abstinence, and adverse events in smokers not intending to quit</a:t>
            </a:r>
            <a:r>
              <a:rPr lang="en-US" baseline="0" dirty="0"/>
              <a:t> </a:t>
            </a:r>
            <a:r>
              <a:rPr lang="is-IS" baseline="0" dirty="0"/>
              <a:t>… </a:t>
            </a:r>
            <a:r>
              <a:rPr lang="en-US" baseline="0" dirty="0"/>
              <a:t>using </a:t>
            </a:r>
            <a:r>
              <a:rPr lang="en-US" dirty="0"/>
              <a:t>two different nicotine strengths of a very popular 1</a:t>
            </a:r>
            <a:r>
              <a:rPr lang="en-US" baseline="30000" dirty="0"/>
              <a:t>st</a:t>
            </a:r>
            <a:r>
              <a:rPr lang="en-US" dirty="0"/>
              <a:t> generation e-cigarette brand called “</a:t>
            </a:r>
            <a:r>
              <a:rPr lang="en-US" dirty="0" err="1"/>
              <a:t>Categoria</a:t>
            </a:r>
            <a:r>
              <a:rPr lang="en-US" dirty="0"/>
              <a:t>”</a:t>
            </a:r>
          </a:p>
          <a:p>
            <a:endParaRPr lang="en-US" dirty="0"/>
          </a:p>
          <a:p>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22</a:t>
            </a:fld>
            <a:endParaRPr lang="en-US"/>
          </a:p>
        </p:txBody>
      </p:sp>
    </p:spTree>
    <p:extLst>
      <p:ext uri="{BB962C8B-B14F-4D97-AF65-F5344CB8AC3E}">
        <p14:creationId xmlns:p14="http://schemas.microsoft.com/office/powerpoint/2010/main" val="16757782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Regular smokers between</a:t>
            </a:r>
            <a:r>
              <a:rPr lang="en-US" baseline="0" dirty="0"/>
              <a:t> the ages of 18-70, who were in good</a:t>
            </a:r>
            <a:r>
              <a:rPr lang="en-US" dirty="0"/>
              <a:t> </a:t>
            </a:r>
            <a:r>
              <a:rPr lang="en-US" baseline="0" dirty="0"/>
              <a:t>general health and smoked at least 10 cigarettes per day for the past 5 years were recruited. </a:t>
            </a:r>
            <a:r>
              <a:rPr lang="en-US" dirty="0"/>
              <a:t>Advertisements were placed in a local newspaper inviting smokers to try the </a:t>
            </a:r>
            <a:r>
              <a:rPr lang="en-US" dirty="0" err="1"/>
              <a:t>Categoria</a:t>
            </a:r>
            <a:r>
              <a:rPr lang="en-US" dirty="0"/>
              <a:t> e-cigarette.. to reduce the risks of tobacco smoking..</a:t>
            </a:r>
            <a:r>
              <a:rPr lang="en-US" baseline="0" dirty="0"/>
              <a:t> and the E-cigarette was</a:t>
            </a:r>
            <a:r>
              <a:rPr lang="en-US" dirty="0"/>
              <a:t> Promoted as a “healthier alternative to tobacco smoke”</a:t>
            </a:r>
            <a:r>
              <a:rPr lang="en-US" baseline="0" dirty="0"/>
              <a:t> . It </a:t>
            </a:r>
            <a:r>
              <a:rPr lang="en-US" dirty="0"/>
              <a:t>could be freely used as a tobacco substitute, as much as they liked</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Exclusion criteria: D</a:t>
            </a:r>
            <a:r>
              <a:rPr lang="en-US" baseline="0" dirty="0"/>
              <a:t>O NOT READ, JUST FOR REFERENCE</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Symptomatic cardiovascular disease,</a:t>
            </a:r>
            <a:r>
              <a:rPr lang="en-US" baseline="0" dirty="0"/>
              <a:t> </a:t>
            </a:r>
            <a:r>
              <a:rPr lang="en-US" dirty="0"/>
              <a:t>Symptomatic respiratory disease,</a:t>
            </a:r>
            <a:r>
              <a:rPr lang="en-US" baseline="0" dirty="0"/>
              <a:t> </a:t>
            </a:r>
            <a:r>
              <a:rPr lang="en-US" dirty="0"/>
              <a:t>Regular psychotropic medication use,</a:t>
            </a:r>
            <a:r>
              <a:rPr lang="en-US" baseline="0" dirty="0"/>
              <a:t> </a:t>
            </a:r>
            <a:r>
              <a:rPr lang="en-US" dirty="0"/>
              <a:t>Current or past history of alcohol abuse,</a:t>
            </a:r>
            <a:r>
              <a:rPr lang="en-US" baseline="0" dirty="0"/>
              <a:t> </a:t>
            </a:r>
            <a:r>
              <a:rPr lang="en-US" dirty="0"/>
              <a:t>Use of smokeless tobacco or nicotine replacement therapy,</a:t>
            </a:r>
            <a:r>
              <a:rPr lang="en-US" baseline="0" dirty="0"/>
              <a:t> </a:t>
            </a:r>
            <a:r>
              <a:rPr lang="en-US" dirty="0"/>
              <a:t>Pregnancy or breastfeeding</a:t>
            </a:r>
          </a:p>
          <a:p>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23</a:t>
            </a:fld>
            <a:endParaRPr lang="en-US"/>
          </a:p>
        </p:txBody>
      </p:sp>
    </p:spTree>
    <p:extLst>
      <p:ext uri="{BB962C8B-B14F-4D97-AF65-F5344CB8AC3E}">
        <p14:creationId xmlns:p14="http://schemas.microsoft.com/office/powerpoint/2010/main" val="10139521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300 Participants with a median of 25 pack</a:t>
            </a:r>
            <a:r>
              <a:rPr lang="en-US" baseline="0" dirty="0"/>
              <a:t> years</a:t>
            </a:r>
            <a:r>
              <a:rPr lang="en-US" dirty="0"/>
              <a:t> were equally  Randomized to one of three categories</a:t>
            </a:r>
          </a:p>
          <a:p>
            <a:r>
              <a:rPr lang="en-US" dirty="0"/>
              <a:t>In Group A  (POINT)participants received a 12 week supply of 7.2 mg nicotine cartridges</a:t>
            </a:r>
          </a:p>
          <a:p>
            <a:r>
              <a:rPr lang="en-US" dirty="0"/>
              <a:t>In Group B</a:t>
            </a:r>
            <a:r>
              <a:rPr lang="en-US" baseline="0" dirty="0"/>
              <a:t> (POINT), the participants received </a:t>
            </a:r>
            <a:r>
              <a:rPr lang="en-US" dirty="0"/>
              <a:t>Two 6-week supplies of cartridges.</a:t>
            </a:r>
            <a:r>
              <a:rPr lang="en-US" baseline="0" dirty="0"/>
              <a:t> For the first six weeks, they used cartridges labelled 7.2 </a:t>
            </a:r>
            <a:r>
              <a:rPr lang="en-US" dirty="0"/>
              <a:t>mg of nicotine and then switched to cartridges containing 5.4 mg of</a:t>
            </a:r>
            <a:r>
              <a:rPr lang="en-US" baseline="0" dirty="0"/>
              <a:t> nicotine.</a:t>
            </a:r>
            <a:endParaRPr lang="en-US" dirty="0"/>
          </a:p>
          <a:p>
            <a:r>
              <a:rPr lang="en-US" baseline="0" dirty="0"/>
              <a:t>In </a:t>
            </a:r>
            <a:r>
              <a:rPr lang="en-US" dirty="0"/>
              <a:t>Group C (POINT) Participants Received a 12 weeks supply of</a:t>
            </a:r>
            <a:r>
              <a:rPr lang="en-US" baseline="0" dirty="0"/>
              <a:t> </a:t>
            </a:r>
            <a:r>
              <a:rPr lang="en-US" dirty="0"/>
              <a:t>cartridges that contained no nicotine.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During the baseline visit, Participants had their vitals signs, body weight and</a:t>
            </a:r>
            <a:r>
              <a:rPr lang="en-US" baseline="0" dirty="0"/>
              <a:t> adverse events recorded. </a:t>
            </a:r>
            <a:r>
              <a:rPr lang="en-US" dirty="0"/>
              <a:t>Additionally, levels of carbon monoxide in exhaled breath (</a:t>
            </a:r>
            <a:r>
              <a:rPr lang="en-US" dirty="0" err="1"/>
              <a:t>eCO</a:t>
            </a:r>
            <a:r>
              <a:rPr lang="en-US" dirty="0"/>
              <a:t>) were measured </a:t>
            </a:r>
            <a:r>
              <a:rPr lang="en-US" baseline="0" dirty="0"/>
              <a:t>The </a:t>
            </a:r>
            <a:r>
              <a:rPr lang="en-US" baseline="0" dirty="0" err="1"/>
              <a:t>particpants</a:t>
            </a:r>
            <a:r>
              <a:rPr lang="en-US" baseline="0" dirty="0"/>
              <a:t> were </a:t>
            </a:r>
            <a:r>
              <a:rPr lang="en-US" dirty="0"/>
              <a:t>permitted to use the study product as much as they desired throughout the day</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the intervention Phase,</a:t>
            </a:r>
            <a:r>
              <a:rPr lang="en-US" baseline="0" dirty="0"/>
              <a:t> </a:t>
            </a:r>
            <a:r>
              <a:rPr lang="en-US" dirty="0"/>
              <a:t>Participants were Followed up every 2 weeks. At each follow up visit,</a:t>
            </a:r>
            <a:r>
              <a:rPr lang="en-US" baseline="0" dirty="0"/>
              <a:t> </a:t>
            </a:r>
            <a:r>
              <a:rPr lang="en-US" dirty="0"/>
              <a:t>Levels of Exhaled Carbon Monoxide (</a:t>
            </a:r>
            <a:r>
              <a:rPr lang="en-US" dirty="0" err="1"/>
              <a:t>eCO</a:t>
            </a:r>
            <a:r>
              <a:rPr lang="en-US" dirty="0"/>
              <a:t>)and</a:t>
            </a:r>
            <a:r>
              <a:rPr lang="en-US" baseline="0" dirty="0"/>
              <a:t> </a:t>
            </a:r>
            <a:r>
              <a:rPr lang="en-US" dirty="0"/>
              <a:t>Vital signs were assessed. At the end of the intervention phase, no more cartridges would be provided by the investigators, but participants were advised to continue using their e-cigarette if they wished to do so.</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a:t>
            </a:r>
            <a:r>
              <a:rPr lang="en-US" baseline="0" dirty="0"/>
              <a:t> the </a:t>
            </a:r>
            <a:r>
              <a:rPr lang="en-US" dirty="0"/>
              <a:t>observation phase, the participants</a:t>
            </a:r>
            <a:r>
              <a:rPr lang="en-US" baseline="0" dirty="0"/>
              <a:t> were seen for two more follow up visits</a:t>
            </a:r>
            <a:r>
              <a:rPr lang="en-US" dirty="0"/>
              <a:t> at 24 weeks and 52 weeks. They were asked to report e-cigarette</a:t>
            </a:r>
            <a:r>
              <a:rPr lang="en-US" baseline="0" dirty="0"/>
              <a:t> use in cartridges/day, as well as the number of tobacco cigarettes smoked. The participants had their exhaled carbon monoxide levels, vital signs and body weight checked. Any adverse events were recorded. </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24</a:t>
            </a:fld>
            <a:endParaRPr lang="en-US"/>
          </a:p>
        </p:txBody>
      </p:sp>
    </p:spTree>
    <p:extLst>
      <p:ext uri="{BB962C8B-B14F-4D97-AF65-F5344CB8AC3E}">
        <p14:creationId xmlns:p14="http://schemas.microsoft.com/office/powerpoint/2010/main" val="587169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study had three principle outcomes. “Reducers” were</a:t>
            </a:r>
            <a:r>
              <a:rPr lang="en-US" baseline="0" dirty="0"/>
              <a:t> the participants that had </a:t>
            </a:r>
            <a:r>
              <a:rPr lang="en-US" dirty="0"/>
              <a:t> a</a:t>
            </a:r>
            <a:r>
              <a:rPr lang="en-US" baseline="0" dirty="0"/>
              <a:t> greater than or equal to</a:t>
            </a:r>
            <a:r>
              <a:rPr lang="en-US" dirty="0"/>
              <a:t> 50% reduction in the number of cigarettes smoked per</a:t>
            </a:r>
            <a:r>
              <a:rPr lang="en-US" baseline="0" dirty="0"/>
              <a:t> </a:t>
            </a:r>
            <a:r>
              <a:rPr lang="en-US" dirty="0"/>
              <a:t>day</a:t>
            </a:r>
            <a:r>
              <a:rPr lang="en-US" baseline="0" dirty="0"/>
              <a:t> compared</a:t>
            </a:r>
            <a:r>
              <a:rPr lang="en-US" dirty="0"/>
              <a:t> to</a:t>
            </a:r>
            <a:r>
              <a:rPr lang="en-US" baseline="0" dirty="0"/>
              <a:t> </a:t>
            </a:r>
            <a:r>
              <a:rPr lang="en-US" dirty="0"/>
              <a:t>baseline. This was</a:t>
            </a:r>
            <a:r>
              <a:rPr lang="en-US" baseline="0" dirty="0"/>
              <a:t> </a:t>
            </a:r>
            <a:r>
              <a:rPr lang="en-US" dirty="0"/>
              <a:t>self reported by the</a:t>
            </a:r>
            <a:r>
              <a:rPr lang="en-US" baseline="0" dirty="0"/>
              <a:t> participant and not verified biochemically.</a:t>
            </a:r>
          </a:p>
          <a:p>
            <a:endParaRPr lang="en-US" dirty="0"/>
          </a:p>
          <a:p>
            <a:r>
              <a:rPr lang="en-US" dirty="0"/>
              <a:t>“Quitters” </a:t>
            </a:r>
            <a:r>
              <a:rPr lang="en-US" baseline="0" dirty="0"/>
              <a:t> were participants who </a:t>
            </a:r>
            <a:r>
              <a:rPr lang="en-US" dirty="0"/>
              <a:t>abstained from</a:t>
            </a:r>
            <a:r>
              <a:rPr lang="en-US" baseline="0" dirty="0"/>
              <a:t> </a:t>
            </a:r>
            <a:r>
              <a:rPr lang="en-US" dirty="0"/>
              <a:t>smoking.</a:t>
            </a:r>
            <a:r>
              <a:rPr lang="en-US" baseline="0" dirty="0"/>
              <a:t> This was </a:t>
            </a:r>
            <a:r>
              <a:rPr lang="en-US" dirty="0"/>
              <a:t>defined as complete self-reported abstinence from tobacco smoking (not even a single puff) and</a:t>
            </a:r>
            <a:r>
              <a:rPr lang="en-US" baseline="0" dirty="0"/>
              <a:t> an</a:t>
            </a:r>
            <a:r>
              <a:rPr lang="en-US" dirty="0"/>
              <a:t> exhaled carbon monoxide concentration of &lt; 7 parts per million since the previous study visit</a:t>
            </a:r>
          </a:p>
          <a:p>
            <a:endParaRPr lang="en-US" dirty="0"/>
          </a:p>
          <a:p>
            <a:r>
              <a:rPr lang="en-US" dirty="0"/>
              <a:t>Adverse events,</a:t>
            </a:r>
            <a:r>
              <a:rPr lang="en-US" baseline="0" dirty="0"/>
              <a:t> which were</a:t>
            </a:r>
            <a:r>
              <a:rPr lang="en-US" dirty="0"/>
              <a:t> symptoms thought to be either related to tobacco smoking ,e-cigarette use or</a:t>
            </a:r>
            <a:r>
              <a:rPr lang="en-US" baseline="0" dirty="0"/>
              <a:t> </a:t>
            </a:r>
            <a:r>
              <a:rPr lang="en-US" dirty="0"/>
              <a:t>to withdrawal from nicotine were recorded at each visit</a:t>
            </a:r>
          </a:p>
          <a:p>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25</a:t>
            </a:fld>
            <a:endParaRPr lang="en-US"/>
          </a:p>
        </p:txBody>
      </p:sp>
    </p:spTree>
    <p:extLst>
      <p:ext uri="{BB962C8B-B14F-4D97-AF65-F5344CB8AC3E}">
        <p14:creationId xmlns:p14="http://schemas.microsoft.com/office/powerpoint/2010/main" val="19098580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figure shows the changes in the total number of reducers and quitters over the course of the study. </a:t>
            </a:r>
            <a:r>
              <a:rPr lang="en-US" dirty="0"/>
              <a:t>There</a:t>
            </a:r>
            <a:r>
              <a:rPr lang="en-US" baseline="0" dirty="0"/>
              <a:t> was no statistically significant difference observed among the three study groups in reduction and quit rates, so all three groups are combined in this graph. Overall, switching to e-cigarettes resulted in significant smoking reduction and smoking abstinence. </a:t>
            </a:r>
          </a:p>
          <a:p>
            <a:r>
              <a:rPr lang="en-US" dirty="0"/>
              <a:t>33% of</a:t>
            </a:r>
            <a:r>
              <a:rPr lang="en-US" baseline="0" dirty="0"/>
              <a:t> the participants were either quitters or reducers</a:t>
            </a:r>
            <a:r>
              <a:rPr lang="en-US" dirty="0"/>
              <a:t> at week 12,</a:t>
            </a:r>
            <a:r>
              <a:rPr lang="en-US" baseline="0" dirty="0"/>
              <a:t> while</a:t>
            </a:r>
            <a:r>
              <a:rPr lang="en-US" dirty="0"/>
              <a:t> 19.0% were</a:t>
            </a:r>
            <a:r>
              <a:rPr lang="en-US" baseline="0" dirty="0"/>
              <a:t> combined quitters or reducers </a:t>
            </a:r>
            <a:r>
              <a:rPr lang="en-US" dirty="0"/>
              <a:t>at week 52.</a:t>
            </a:r>
            <a:r>
              <a:rPr lang="en-US" baseline="0" dirty="0"/>
              <a:t> </a:t>
            </a:r>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26</a:t>
            </a:fld>
            <a:endParaRPr lang="en-US"/>
          </a:p>
        </p:txBody>
      </p:sp>
    </p:spTree>
    <p:extLst>
      <p:ext uri="{BB962C8B-B14F-4D97-AF65-F5344CB8AC3E}">
        <p14:creationId xmlns:p14="http://schemas.microsoft.com/office/powerpoint/2010/main" val="17580974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graph</a:t>
            </a:r>
            <a:r>
              <a:rPr lang="en-US" baseline="0" dirty="0"/>
              <a:t> shows the median number of cigarettes smoked per day over the duration of the study. At baseline, the mean overall cigarette consumption was 21.4 cigarettes per day. There was </a:t>
            </a:r>
            <a:r>
              <a:rPr lang="en-US" dirty="0"/>
              <a:t>A significant reduction of median value in cigarette use per</a:t>
            </a:r>
            <a:r>
              <a:rPr lang="en-US" baseline="0" dirty="0"/>
              <a:t> day</a:t>
            </a:r>
            <a:r>
              <a:rPr lang="en-US" dirty="0"/>
              <a:t> from baseline at each study visit in all three of the study groups </a:t>
            </a:r>
            <a:r>
              <a:rPr lang="en-US" strike="sngStrike" baseline="0" dirty="0"/>
              <a:t>(per protocol evaluation, p&lt;0.0001)</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At</a:t>
            </a:r>
            <a:r>
              <a:rPr lang="en-US" baseline="0" dirty="0"/>
              <a:t> weeks 2, 6 and 8, there was a statistically significant decrease in the number of cigarettes smoked per day in the nicotine groups as compared to the non-nicotine group.</a:t>
            </a:r>
            <a:r>
              <a:rPr lang="en-US" dirty="0"/>
              <a:t> The</a:t>
            </a:r>
            <a:r>
              <a:rPr lang="en-US" baseline="0" dirty="0"/>
              <a:t> mean overall cigarette consumption</a:t>
            </a:r>
            <a:r>
              <a:rPr lang="en-US" dirty="0"/>
              <a:t> decreased to 13.9 cigarettes/day at week 52 (p&lt;0.0001). But as you can see,</a:t>
            </a:r>
            <a:r>
              <a:rPr lang="en-US" baseline="0" dirty="0"/>
              <a:t> after two weeks, the number of cigarettes smoked per day started steadily trending upwards.</a:t>
            </a:r>
            <a:endParaRPr lang="en-US" dirty="0"/>
          </a:p>
          <a:p>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27</a:t>
            </a:fld>
            <a:endParaRPr lang="en-US"/>
          </a:p>
        </p:txBody>
      </p:sp>
    </p:spTree>
    <p:extLst>
      <p:ext uri="{BB962C8B-B14F-4D97-AF65-F5344CB8AC3E}">
        <p14:creationId xmlns:p14="http://schemas.microsoft.com/office/powerpoint/2010/main" val="13925526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 </a:t>
            </a:r>
            <a:r>
              <a:rPr lang="en-US" dirty="0"/>
              <a:t>At Week 12, complete abstinence from tobacco smoking was documented in 14% when combining the nicotine groups  and 4% in the non-nicotine group. This was statistically significant. (p=0.008)</a:t>
            </a:r>
          </a:p>
          <a:p>
            <a:r>
              <a:rPr lang="en-US" dirty="0"/>
              <a:t>Of these quitters, nearly a third were still using the e-cigarette by the end of the study</a:t>
            </a:r>
          </a:p>
          <a:p>
            <a:endParaRPr lang="en-US" dirty="0"/>
          </a:p>
          <a:p>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28</a:t>
            </a:fld>
            <a:endParaRPr lang="en-US"/>
          </a:p>
        </p:txBody>
      </p:sp>
    </p:spTree>
    <p:extLst>
      <p:ext uri="{BB962C8B-B14F-4D97-AF65-F5344CB8AC3E}">
        <p14:creationId xmlns:p14="http://schemas.microsoft.com/office/powerpoint/2010/main" val="4353609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let’s talk about the adverse events. </a:t>
            </a:r>
            <a:r>
              <a:rPr lang="en-US" dirty="0"/>
              <a:t>Before using e-cigarettes at baseline, the five most frequently reported adverse events were dry cough which was reported (26%), dry mouth reported by (22%), shortness of breath, reported by (20%), throat irritation, and headache.</a:t>
            </a:r>
            <a:r>
              <a:rPr lang="en-US" baseline="0" dirty="0"/>
              <a:t> </a:t>
            </a:r>
            <a:r>
              <a:rPr lang="en-US" dirty="0"/>
              <a:t>Not only were there no major</a:t>
            </a:r>
            <a:r>
              <a:rPr lang="en-US" baseline="0" dirty="0"/>
              <a:t> adverse events in this study, but there</a:t>
            </a:r>
            <a:r>
              <a:rPr lang="en-US" dirty="0"/>
              <a:t> was noted to be a significant reduction in frequency of the symptoms that were reported at baseline</a:t>
            </a:r>
            <a:r>
              <a:rPr lang="en-US" baseline="0" dirty="0"/>
              <a:t> by the end of the trial. </a:t>
            </a:r>
          </a:p>
          <a:p>
            <a:r>
              <a:rPr lang="en-US" dirty="0"/>
              <a:t>Shortness of breath for example, was substantially reduced from 20% to 4% already by week 2. The authors thought that this was more likely due to abstinence or reduction in</a:t>
            </a:r>
            <a:r>
              <a:rPr lang="en-US" baseline="0" dirty="0"/>
              <a:t> </a:t>
            </a:r>
            <a:r>
              <a:rPr lang="en-US" dirty="0"/>
              <a:t>cigarette consumption, rather</a:t>
            </a:r>
            <a:r>
              <a:rPr lang="en-US" baseline="0" dirty="0"/>
              <a:t> than the effect of the e-cigarette itself</a:t>
            </a:r>
            <a:endParaRPr lang="en-US" dirty="0"/>
          </a:p>
          <a:p>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29</a:t>
            </a:fld>
            <a:endParaRPr lang="en-US"/>
          </a:p>
        </p:txBody>
      </p:sp>
    </p:spTree>
    <p:extLst>
      <p:ext uri="{BB962C8B-B14F-4D97-AF65-F5344CB8AC3E}">
        <p14:creationId xmlns:p14="http://schemas.microsoft.com/office/powerpoint/2010/main" val="2076910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mid 1900’s,</a:t>
            </a:r>
            <a:r>
              <a:rPr lang="en-US" baseline="0" dirty="0"/>
              <a:t> smoking was the popular thing to do. There were ads on </a:t>
            </a:r>
            <a:r>
              <a:rPr lang="en-US" baseline="0" dirty="0" err="1"/>
              <a:t>tv</a:t>
            </a:r>
            <a:r>
              <a:rPr lang="en-US" baseline="0" dirty="0"/>
              <a:t>, in newspapers and on the radio. Some used innocent little babies to sell their product while others made it look exciting and desirable. Let’s take a look at a brief clip from an ad in the 1960’s.</a:t>
            </a:r>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3</a:t>
            </a:fld>
            <a:endParaRPr lang="en-US"/>
          </a:p>
        </p:txBody>
      </p:sp>
    </p:spTree>
    <p:extLst>
      <p:ext uri="{BB962C8B-B14F-4D97-AF65-F5344CB8AC3E}">
        <p14:creationId xmlns:p14="http://schemas.microsoft.com/office/powerpoint/2010/main" val="1314575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addition,</a:t>
            </a:r>
            <a:r>
              <a:rPr lang="en-US" baseline="0" dirty="0"/>
              <a:t> </a:t>
            </a:r>
            <a:r>
              <a:rPr lang="en-US" dirty="0"/>
              <a:t>The side effects commonly recorded during previous smoking cessation trials were infrequently reported throughout the course of this study. These included symptoms like Hunger, insomnia, anxiety and depression.</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No serious adverse events were recorded during this study, as mentioned earlier. </a:t>
            </a:r>
          </a:p>
          <a:p>
            <a:r>
              <a:rPr lang="en-US" dirty="0"/>
              <a:t>Furthermore, there were No significant changes in mean body weight, resting heart rate, systolic</a:t>
            </a:r>
            <a:r>
              <a:rPr lang="en-US" baseline="0" dirty="0"/>
              <a:t> or </a:t>
            </a:r>
            <a:r>
              <a:rPr lang="en-US" dirty="0"/>
              <a:t>diastolic blood pressure.</a:t>
            </a:r>
          </a:p>
          <a:p>
            <a:r>
              <a:rPr lang="en-US" dirty="0"/>
              <a:t>However, the authors cautioned that the participants were only followed up for 1</a:t>
            </a:r>
            <a:r>
              <a:rPr lang="en-US" baseline="0" dirty="0"/>
              <a:t> year and long term data on adverse effects are needed before any conclusions can be drawn. In addition, 40% of the participants were lost to follow up, so some adverse events might not have been captured.</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30</a:t>
            </a:fld>
            <a:endParaRPr lang="en-US"/>
          </a:p>
        </p:txBody>
      </p:sp>
    </p:spTree>
    <p:extLst>
      <p:ext uri="{BB962C8B-B14F-4D97-AF65-F5344CB8AC3E}">
        <p14:creationId xmlns:p14="http://schemas.microsoft.com/office/powerpoint/2010/main" val="3795179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recap, the</a:t>
            </a:r>
            <a:r>
              <a:rPr lang="en-US" baseline="0" dirty="0"/>
              <a:t> first clinical trial demonstrated that e-cigarettes hold promise in serving as a means for reducing the number of cigarettes smoked and can lead to abstinence from smoking, but it hadn’t been tested against other FDA approved smoking cessation aids like nicotine gum or patches, and that’s where the second study comes in.</a:t>
            </a:r>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31</a:t>
            </a:fld>
            <a:endParaRPr lang="en-US"/>
          </a:p>
        </p:txBody>
      </p:sp>
    </p:spTree>
    <p:extLst>
      <p:ext uri="{BB962C8B-B14F-4D97-AF65-F5344CB8AC3E}">
        <p14:creationId xmlns:p14="http://schemas.microsoft.com/office/powerpoint/2010/main" val="6103951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trial was published in the lancet in late 2013 and was conducted</a:t>
            </a:r>
            <a:r>
              <a:rPr lang="en-US" baseline="0" dirty="0"/>
              <a:t> in New Zealand.</a:t>
            </a:r>
            <a:endParaRPr lang="en-US" dirty="0"/>
          </a:p>
          <a:p>
            <a:r>
              <a:rPr lang="en-US" dirty="0"/>
              <a:t>The main hypothesis</a:t>
            </a:r>
            <a:r>
              <a:rPr lang="en-US" baseline="0" dirty="0"/>
              <a:t> of this trial was that </a:t>
            </a:r>
            <a:r>
              <a:rPr lang="en-US" dirty="0"/>
              <a:t>Nicotine e-cigarettes would be </a:t>
            </a:r>
            <a:r>
              <a:rPr lang="en-US" b="1" dirty="0"/>
              <a:t>superior</a:t>
            </a:r>
            <a:r>
              <a:rPr lang="en-US" dirty="0"/>
              <a:t> than patches or placebo e-cigarettes for smoking reduction, tobacco dependence, and relief of withdrawal symptoms, and that they would have no greater risk of adverse events than nicotine patches</a:t>
            </a:r>
          </a:p>
          <a:p>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32</a:t>
            </a:fld>
            <a:endParaRPr lang="en-US"/>
          </a:p>
        </p:txBody>
      </p:sp>
    </p:spTree>
    <p:extLst>
      <p:ext uri="{BB962C8B-B14F-4D97-AF65-F5344CB8AC3E}">
        <p14:creationId xmlns:p14="http://schemas.microsoft.com/office/powerpoint/2010/main" val="1675936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657 participants who were older than 18 years of age, who</a:t>
            </a:r>
            <a:r>
              <a:rPr lang="en-US" baseline="0" dirty="0"/>
              <a:t> </a:t>
            </a:r>
            <a:r>
              <a:rPr lang="en-US" dirty="0"/>
              <a:t>smoked more than 10 cigarettes per day for the past year and who HAD</a:t>
            </a:r>
            <a:r>
              <a:rPr lang="en-US" baseline="0" dirty="0"/>
              <a:t> the </a:t>
            </a:r>
            <a:r>
              <a:rPr lang="en-US" dirty="0"/>
              <a:t>intention to quit were recruited</a:t>
            </a:r>
            <a:r>
              <a:rPr lang="en-US" baseline="0" dirty="0"/>
              <a:t> via newspaper ads and </a:t>
            </a:r>
            <a:r>
              <a:rPr lang="en-US" dirty="0"/>
              <a:t> randomized</a:t>
            </a:r>
            <a:r>
              <a:rPr lang="en-US" baseline="0" dirty="0"/>
              <a:t> in</a:t>
            </a:r>
            <a:r>
              <a:rPr lang="en-US" dirty="0"/>
              <a:t> a 4:4:1 ratio to receive either nicotine</a:t>
            </a:r>
            <a:r>
              <a:rPr lang="en-US" baseline="0" dirty="0"/>
              <a:t> e-cigarettes, nicotine patches or placebo e-cigarettes</a:t>
            </a:r>
            <a:r>
              <a:rPr lang="en-US" dirty="0"/>
              <a:t> </a:t>
            </a:r>
          </a:p>
          <a:p>
            <a:r>
              <a:rPr lang="en-US" dirty="0"/>
              <a:t>This</a:t>
            </a:r>
            <a:r>
              <a:rPr lang="en-US" baseline="0" dirty="0"/>
              <a:t> trial used the </a:t>
            </a:r>
            <a:r>
              <a:rPr lang="en-US" dirty="0"/>
              <a:t>Elusion e-cigarettes which</a:t>
            </a:r>
            <a:r>
              <a:rPr lang="en-US" baseline="0" dirty="0"/>
              <a:t> were</a:t>
            </a:r>
            <a:r>
              <a:rPr lang="en-US" dirty="0"/>
              <a:t> among the most popular e-cigarette models at the time in Australia and New Zealand.</a:t>
            </a:r>
          </a:p>
          <a:p>
            <a:r>
              <a:rPr lang="en-US" dirty="0"/>
              <a:t>The Nicotine cartridges contained 16 mg/ml of nicotine.</a:t>
            </a:r>
            <a:r>
              <a:rPr lang="en-US" baseline="0" dirty="0"/>
              <a:t> </a:t>
            </a:r>
            <a:r>
              <a:rPr lang="en-US" dirty="0"/>
              <a:t>Vapor analysis was done midway through the trial and showed that 300 puffs from one nicotine e-cigarette cartridge delivered about 3-6 mg of nicotine,  which is equivalent to smoking between one and five tobacco cigarettes</a:t>
            </a:r>
          </a:p>
          <a:p>
            <a:r>
              <a:rPr lang="en-US" dirty="0"/>
              <a:t>The Nicotine patches that were used contained (21 mg</a:t>
            </a:r>
            <a:r>
              <a:rPr lang="en-US" baseline="0" dirty="0"/>
              <a:t> over </a:t>
            </a:r>
            <a:r>
              <a:rPr lang="en-US" dirty="0"/>
              <a:t>24hr).</a:t>
            </a:r>
            <a:r>
              <a:rPr lang="en-US" baseline="0" dirty="0"/>
              <a:t> This was the</a:t>
            </a:r>
            <a:r>
              <a:rPr lang="en-US" dirty="0"/>
              <a:t> most popular NRT product in New Zealand</a:t>
            </a:r>
            <a:r>
              <a:rPr lang="en-US" baseline="0" dirty="0"/>
              <a:t> at the time</a:t>
            </a:r>
            <a:endParaRPr lang="en-US" dirty="0"/>
          </a:p>
          <a:p>
            <a:endParaRPr lang="en-US" dirty="0"/>
          </a:p>
          <a:p>
            <a:endParaRPr lang="en-US" dirty="0"/>
          </a:p>
          <a:p>
            <a:r>
              <a:rPr lang="en-US" dirty="0"/>
              <a:t>Exclusion criteria:</a:t>
            </a:r>
            <a:r>
              <a:rPr lang="en-US" baseline="0" dirty="0"/>
              <a:t> DO NOT READ, FOR REFERENCE ONLY</a:t>
            </a:r>
            <a:endParaRPr lang="en-US" dirty="0"/>
          </a:p>
          <a:p>
            <a:r>
              <a:rPr lang="en-US" dirty="0"/>
              <a:t>Pregnant and breastfeeding women</a:t>
            </a:r>
          </a:p>
          <a:p>
            <a:r>
              <a:rPr lang="en-US" dirty="0"/>
              <a:t>People using cessation drugs or in an existing cessation program</a:t>
            </a:r>
          </a:p>
          <a:p>
            <a:r>
              <a:rPr lang="en-US" dirty="0"/>
              <a:t>Those reporting heart attack, stroke or severe angina in the previous 2 weeks</a:t>
            </a:r>
          </a:p>
          <a:p>
            <a:r>
              <a:rPr lang="en-US" dirty="0"/>
              <a:t>Those with poorly controlled medical disorders, allergies or other chemical dependence</a:t>
            </a:r>
          </a:p>
          <a:p>
            <a:r>
              <a:rPr lang="en-US" dirty="0"/>
              <a:t> </a:t>
            </a:r>
          </a:p>
          <a:p>
            <a:r>
              <a:rPr lang="en-US" dirty="0"/>
              <a:t>Participants’ baseline characteristics were evenly balanced between treatment groups</a:t>
            </a:r>
          </a:p>
          <a:p>
            <a:r>
              <a:rPr lang="en-US" dirty="0"/>
              <a:t>Overall loss to follow up was 22%, highest in the group that received patches (27%)</a:t>
            </a:r>
          </a:p>
          <a:p>
            <a:endParaRPr lang="en-US" dirty="0"/>
          </a:p>
          <a:p>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33</a:t>
            </a:fld>
            <a:endParaRPr lang="en-US"/>
          </a:p>
        </p:txBody>
      </p:sp>
    </p:spTree>
    <p:extLst>
      <p:ext uri="{BB962C8B-B14F-4D97-AF65-F5344CB8AC3E}">
        <p14:creationId xmlns:p14="http://schemas.microsoft.com/office/powerpoint/2010/main" val="13022538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primary outcome was continuous smoking abstinence at 6 months. </a:t>
            </a:r>
            <a:r>
              <a:rPr lang="en-US" baseline="0" dirty="0"/>
              <a:t> This was defined as </a:t>
            </a:r>
            <a:r>
              <a:rPr lang="en-US" dirty="0"/>
              <a:t>self-reported abstinence over the whole follow-up period, while allowing less</a:t>
            </a:r>
            <a:r>
              <a:rPr lang="en-US" baseline="0" dirty="0"/>
              <a:t> than </a:t>
            </a:r>
            <a:r>
              <a:rPr lang="en-US" dirty="0"/>
              <a:t>5 cigarettes in total,</a:t>
            </a:r>
            <a:r>
              <a:rPr lang="en-US" baseline="0" dirty="0"/>
              <a:t>   at</a:t>
            </a:r>
            <a:r>
              <a:rPr lang="en-US" dirty="0"/>
              <a:t> 6 months after the participants chosen quit date.</a:t>
            </a:r>
            <a:r>
              <a:rPr lang="en-US" baseline="0" dirty="0"/>
              <a:t> Abstinence was</a:t>
            </a:r>
            <a:r>
              <a:rPr lang="en-US" dirty="0"/>
              <a:t> verified by an exhaled breath carbon monoxide level of</a:t>
            </a:r>
            <a:r>
              <a:rPr lang="en-US" baseline="0" dirty="0"/>
              <a:t> less than 1</a:t>
            </a:r>
            <a:r>
              <a:rPr lang="en-US" dirty="0"/>
              <a:t>0 parts</a:t>
            </a:r>
            <a:r>
              <a:rPr lang="en-US" baseline="0" dirty="0"/>
              <a:t> per million. </a:t>
            </a:r>
            <a:r>
              <a:rPr lang="en-US" dirty="0"/>
              <a:t>There were many secondary outcomes that</a:t>
            </a:r>
            <a:r>
              <a:rPr lang="en-US" baseline="0" dirty="0"/>
              <a:t> were assessed in this study. I will only mention a few</a:t>
            </a:r>
            <a:r>
              <a:rPr lang="is-IS" baseline="0" dirty="0"/>
              <a:t>….</a:t>
            </a:r>
            <a:r>
              <a:rPr lang="en-US" baseline="0" dirty="0"/>
              <a:t> the </a:t>
            </a:r>
            <a:r>
              <a:rPr lang="en-US" dirty="0"/>
              <a:t>Number of tobacco cigarettes smoked per day, the</a:t>
            </a:r>
            <a:r>
              <a:rPr lang="en-US" baseline="0" dirty="0"/>
              <a:t> </a:t>
            </a:r>
            <a:r>
              <a:rPr lang="en-US" dirty="0"/>
              <a:t>Proportion of participants reducing tobacco smoking by more than 50%,</a:t>
            </a:r>
            <a:r>
              <a:rPr lang="en-US" baseline="0" dirty="0"/>
              <a:t> the </a:t>
            </a:r>
            <a:r>
              <a:rPr lang="en-US" dirty="0"/>
              <a:t>Time to relapse to tobacco smoking and any adverse events.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34</a:t>
            </a:fld>
            <a:endParaRPr lang="en-US"/>
          </a:p>
        </p:txBody>
      </p:sp>
    </p:spTree>
    <p:extLst>
      <p:ext uri="{BB962C8B-B14F-4D97-AF65-F5344CB8AC3E}">
        <p14:creationId xmlns:p14="http://schemas.microsoft.com/office/powerpoint/2010/main" val="3813210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Let’s look at the results</a:t>
            </a:r>
            <a:r>
              <a:rPr lang="en-US" baseline="0" dirty="0"/>
              <a:t> </a:t>
            </a:r>
            <a:r>
              <a:rPr lang="en-US" dirty="0"/>
              <a:t>For the primary outcome of the study.</a:t>
            </a:r>
            <a:r>
              <a:rPr lang="en-US" baseline="0" dirty="0"/>
              <a:t> The </a:t>
            </a:r>
            <a:r>
              <a:rPr lang="en-US" dirty="0"/>
              <a:t>Verified continuous abstinence rate at 6 months after quit day was highest in the nicotine e-cigarettes group, where it was noted to be (7.3%). This was followed by the patches group</a:t>
            </a:r>
            <a:r>
              <a:rPr lang="en-US" baseline="0" dirty="0"/>
              <a:t> at </a:t>
            </a:r>
            <a:r>
              <a:rPr lang="en-US" dirty="0"/>
              <a:t>(5.8%) and lastly 4.1% in the placebo e-cigarette group. While these</a:t>
            </a:r>
            <a:r>
              <a:rPr lang="en-US" baseline="0" dirty="0"/>
              <a:t> were promising results for nicotine e-cigarettes, the study </a:t>
            </a:r>
            <a:r>
              <a:rPr lang="en-US" dirty="0"/>
              <a:t>had insufficient statistical power to conclude superiority of nicotine e-cigarettes to patches or placebo e-cigarettes.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was due to the fact that</a:t>
            </a:r>
            <a:r>
              <a:rPr lang="en-US" baseline="0" dirty="0"/>
              <a:t> </a:t>
            </a:r>
            <a:r>
              <a:rPr lang="en-US" dirty="0"/>
              <a:t>Achievement of abstinence was substantially lower than anticipated</a:t>
            </a:r>
          </a:p>
        </p:txBody>
      </p:sp>
      <p:sp>
        <p:nvSpPr>
          <p:cNvPr id="4" name="Slide Number Placeholder 3"/>
          <p:cNvSpPr>
            <a:spLocks noGrp="1"/>
          </p:cNvSpPr>
          <p:nvPr>
            <p:ph type="sldNum" sz="quarter" idx="10"/>
          </p:nvPr>
        </p:nvSpPr>
        <p:spPr/>
        <p:txBody>
          <a:bodyPr/>
          <a:lstStyle/>
          <a:p>
            <a:fld id="{95965E72-8247-8A40-9C4B-7CE54CD23394}" type="slidenum">
              <a:rPr lang="en-US" smtClean="0"/>
              <a:t>35</a:t>
            </a:fld>
            <a:endParaRPr lang="en-US"/>
          </a:p>
        </p:txBody>
      </p:sp>
    </p:spTree>
    <p:extLst>
      <p:ext uri="{BB962C8B-B14F-4D97-AF65-F5344CB8AC3E}">
        <p14:creationId xmlns:p14="http://schemas.microsoft.com/office/powerpoint/2010/main" val="7882644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this study, the </a:t>
            </a:r>
            <a:r>
              <a:rPr lang="en-US" dirty="0"/>
              <a:t>Quit rates were initially high then decreased in all groups</a:t>
            </a:r>
            <a:r>
              <a:rPr lang="en-US" baseline="0" dirty="0"/>
              <a:t>. </a:t>
            </a:r>
            <a:r>
              <a:rPr lang="en-US" dirty="0"/>
              <a:t>Most participants relapsed within 50 days.</a:t>
            </a:r>
            <a:r>
              <a:rPr lang="en-US" baseline="0" dirty="0"/>
              <a:t> The </a:t>
            </a:r>
            <a:r>
              <a:rPr lang="en-US" dirty="0"/>
              <a:t>Median time to relapse in the nicotine e-cigarettes group was 35 days, more than twice as long as in the patches group (</a:t>
            </a:r>
            <a:r>
              <a:rPr lang="en-US" strike="sngStrike" baseline="0" dirty="0"/>
              <a:t>14 days, p&lt;0.0001)</a:t>
            </a:r>
          </a:p>
          <a:p>
            <a:r>
              <a:rPr lang="en-US" dirty="0"/>
              <a:t>Mean cigarette consumption significantly decreased by 2 cigarettes per day more in the nicotine e-cigarette group</a:t>
            </a:r>
            <a:r>
              <a:rPr lang="en-US" baseline="0" dirty="0"/>
              <a:t> than in</a:t>
            </a:r>
            <a:r>
              <a:rPr lang="en-US" dirty="0"/>
              <a:t> the patches group </a:t>
            </a:r>
            <a:r>
              <a:rPr lang="en-US" strike="sngStrike" baseline="0" dirty="0"/>
              <a:t>p =0.004</a:t>
            </a:r>
          </a:p>
          <a:p>
            <a:r>
              <a:rPr lang="en-US" dirty="0"/>
              <a:t>Additionally, In the nicotine e-cigarette group, 57% of the participants reduced daily cigarette</a:t>
            </a:r>
            <a:r>
              <a:rPr lang="en-US" baseline="0" dirty="0"/>
              <a:t> use </a:t>
            </a:r>
            <a:r>
              <a:rPr lang="en-US" dirty="0"/>
              <a:t>by at least half at 6 months which was significantly higher than the 41% seen in the patches group </a:t>
            </a:r>
            <a:r>
              <a:rPr lang="en-US" strike="sngStrike" baseline="0" dirty="0"/>
              <a:t>p=0.002</a:t>
            </a:r>
          </a:p>
          <a:p>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36</a:t>
            </a:fld>
            <a:endParaRPr lang="en-US"/>
          </a:p>
        </p:txBody>
      </p:sp>
    </p:spTree>
    <p:extLst>
      <p:ext uri="{BB962C8B-B14F-4D97-AF65-F5344CB8AC3E}">
        <p14:creationId xmlns:p14="http://schemas.microsoft.com/office/powerpoint/2010/main" val="3627572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for the adverse events, A higher number and proportion occurred overall in the nicotine e-cigarettes group compared with the patches group. However, these adverse events were not directly linked</a:t>
            </a:r>
            <a:r>
              <a:rPr lang="en-US" baseline="0" dirty="0"/>
              <a:t> with the study product and the difference was not statistically significant. The most common adverse events were dry mouth and throat irritation.</a:t>
            </a:r>
            <a:endParaRPr lang="en-US" dirty="0"/>
          </a:p>
          <a:p>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37</a:t>
            </a:fld>
            <a:endParaRPr lang="en-US"/>
          </a:p>
        </p:txBody>
      </p:sp>
    </p:spTree>
    <p:extLst>
      <p:ext uri="{BB962C8B-B14F-4D97-AF65-F5344CB8AC3E}">
        <p14:creationId xmlns:p14="http://schemas.microsoft.com/office/powerpoint/2010/main" val="8669310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Interestingly, The authors noted that A third of the participants allocated to both</a:t>
            </a:r>
            <a:r>
              <a:rPr lang="en-US" baseline="0" dirty="0"/>
              <a:t> </a:t>
            </a:r>
            <a:r>
              <a:rPr lang="en-US" dirty="0"/>
              <a:t>e-cigarette groups reported continued product use at 6 months, suggesting that they might have made the switch to long-term e-cigarette users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aseline="0" dirty="0"/>
              <a:t>In addition, In those that were randomized to the nicotine e-cigarette group who were not abstinent at 6 months, 29% were still using e-cigarettes at 6 months. These were called “dual users”. However, this group of dual users had significantly reduced their daily cigarette consumption.</a:t>
            </a:r>
          </a:p>
          <a:p>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38</a:t>
            </a:fld>
            <a:endParaRPr lang="en-US"/>
          </a:p>
        </p:txBody>
      </p:sp>
    </p:spTree>
    <p:extLst>
      <p:ext uri="{BB962C8B-B14F-4D97-AF65-F5344CB8AC3E}">
        <p14:creationId xmlns:p14="http://schemas.microsoft.com/office/powerpoint/2010/main" val="8640089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 recap, The authors concluded that 13 weeks of nicotine e-cigarette use resulted in increased abstinence at 6 months compared with use of patches or placebo e-cigarettes.</a:t>
            </a:r>
            <a:r>
              <a:rPr lang="en-US" baseline="0" dirty="0"/>
              <a:t> While the results were promising,</a:t>
            </a:r>
            <a:r>
              <a:rPr lang="en-US" dirty="0"/>
              <a:t> they were not statistically significant as the study was underpowered to show superiority of nicotine E-cigarettes over patches.</a:t>
            </a:r>
            <a:r>
              <a:rPr lang="en-US" baseline="0" dirty="0"/>
              <a:t> </a:t>
            </a:r>
          </a:p>
          <a:p>
            <a:endParaRPr lang="en-US" baseline="0" dirty="0"/>
          </a:p>
          <a:p>
            <a:r>
              <a:rPr lang="en-US" dirty="0"/>
              <a:t>Post Hoc Analyses were done to evaluate non-inferiority, and showed nicotine e-cigarettes were at least as effective as patches.</a:t>
            </a:r>
          </a:p>
          <a:p>
            <a:r>
              <a:rPr lang="en-US" dirty="0"/>
              <a:t> </a:t>
            </a:r>
          </a:p>
          <a:p>
            <a:r>
              <a:rPr lang="en-US" dirty="0"/>
              <a:t>The authors cautioned that</a:t>
            </a:r>
            <a:r>
              <a:rPr lang="en-US" baseline="0" dirty="0"/>
              <a:t> while there was </a:t>
            </a:r>
            <a:r>
              <a:rPr lang="en-US" dirty="0"/>
              <a:t>No difference in adverse events with e-cigarettes compared with patches,</a:t>
            </a:r>
            <a:r>
              <a:rPr lang="en-US" baseline="0" dirty="0"/>
              <a:t> </a:t>
            </a:r>
            <a:r>
              <a:rPr lang="en-US" dirty="0"/>
              <a:t>this was only in short term </a:t>
            </a:r>
            <a:r>
              <a:rPr lang="en-US" dirty="0" err="1"/>
              <a:t>followup</a:t>
            </a:r>
            <a:r>
              <a:rPr lang="en-US" baseline="0" dirty="0"/>
              <a:t> </a:t>
            </a:r>
            <a:r>
              <a:rPr lang="en-US" dirty="0"/>
              <a:t>and long term follow up was needed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study had modest abstinence rates which might have been</a:t>
            </a:r>
            <a:r>
              <a:rPr lang="en-US" baseline="0" dirty="0"/>
              <a:t> due to</a:t>
            </a:r>
            <a:r>
              <a:rPr lang="en-US" dirty="0"/>
              <a:t> inadequate nicotine delivery from the</a:t>
            </a:r>
            <a:r>
              <a:rPr lang="en-US" baseline="0" dirty="0"/>
              <a:t> first generation </a:t>
            </a:r>
            <a:r>
              <a:rPr lang="en-US" dirty="0"/>
              <a:t>e-cigarettes</a:t>
            </a:r>
            <a:r>
              <a:rPr lang="en-US" baseline="0" dirty="0"/>
              <a:t> and the authors </a:t>
            </a:r>
            <a:r>
              <a:rPr lang="en-US" dirty="0"/>
              <a:t>speculated this to be less of a problem with newer generations.</a:t>
            </a:r>
            <a:r>
              <a:rPr lang="en-US" baseline="0" dirty="0"/>
              <a:t> </a:t>
            </a:r>
            <a:r>
              <a:rPr lang="en-US" dirty="0"/>
              <a:t>Additionally, there was higher loss to follow up in the patches group; and</a:t>
            </a:r>
            <a:r>
              <a:rPr lang="en-US" baseline="0" dirty="0"/>
              <a:t> the </a:t>
            </a:r>
            <a:r>
              <a:rPr lang="en-US" dirty="0"/>
              <a:t>authors questioned whether smokers agreed to take part in the study just to try the e-cigarette</a:t>
            </a:r>
            <a:r>
              <a:rPr lang="en-US" baseline="0" dirty="0"/>
              <a:t> itself</a:t>
            </a:r>
            <a:r>
              <a:rPr lang="en-US" dirty="0"/>
              <a:t> and lost interest when randomized to the patches group.</a:t>
            </a:r>
            <a:r>
              <a:rPr lang="en-US" baseline="0" dirty="0"/>
              <a:t> </a:t>
            </a:r>
            <a:endParaRPr lang="en-US" strike="sngStrike" dirty="0"/>
          </a:p>
          <a:p>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39</a:t>
            </a:fld>
            <a:endParaRPr lang="en-US"/>
          </a:p>
        </p:txBody>
      </p:sp>
    </p:spTree>
    <p:extLst>
      <p:ext uri="{BB962C8B-B14F-4D97-AF65-F5344CB8AC3E}">
        <p14:creationId xmlns:p14="http://schemas.microsoft.com/office/powerpoint/2010/main" val="322008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As you saw in this clip, not</a:t>
            </a:r>
            <a:r>
              <a:rPr lang="en-US" baseline="0" dirty="0"/>
              <a:t> only was smoking the popular thing to do in the mid-1900’s, it was also being promoted by our very own colleagues. The long term health effects  of cigarettes were not known at that time. Some doctors were even suggesting that smoking might be good for you. However, this philosophy would steadily change and anti-smoking campaigns have become the norm in the world of medicine.</a:t>
            </a:r>
          </a:p>
          <a:p>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4</a:t>
            </a:fld>
            <a:endParaRPr lang="en-US"/>
          </a:p>
        </p:txBody>
      </p:sp>
    </p:spTree>
    <p:extLst>
      <p:ext uri="{BB962C8B-B14F-4D97-AF65-F5344CB8AC3E}">
        <p14:creationId xmlns:p14="http://schemas.microsoft.com/office/powerpoint/2010/main" val="9427168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heard about the trials that looked at effectiveness</a:t>
            </a:r>
            <a:r>
              <a:rPr lang="en-US" baseline="0" dirty="0"/>
              <a:t> of e-cigarettes as smoking cessation aids,</a:t>
            </a:r>
            <a:r>
              <a:rPr lang="en-US" dirty="0"/>
              <a:t> let’s shift gears a little bit and talk about  some of the</a:t>
            </a:r>
            <a:r>
              <a:rPr lang="en-US" baseline="0" dirty="0"/>
              <a:t> short-term and long-term adverse effects associated with e-cigarettes. Are they really safer alternatives to conventional cigarettes? Let’s start with some key points about safety.</a:t>
            </a:r>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40</a:t>
            </a:fld>
            <a:endParaRPr lang="en-US"/>
          </a:p>
        </p:txBody>
      </p:sp>
    </p:spTree>
    <p:extLst>
      <p:ext uri="{BB962C8B-B14F-4D97-AF65-F5344CB8AC3E}">
        <p14:creationId xmlns:p14="http://schemas.microsoft.com/office/powerpoint/2010/main" val="10654833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 firm conclusions can be drawn on the safety of e-cigarettes for multiple reasons. First, there are only relatively few and often small studies done that looked at safety. In addition, A lot of the studies had many inconsistencies and tended to contradict one another. Most importantly though,  none of the studies followed patients long term, with most studies stopping after 1 year of follow up. A lot of the questions about the long term effects of smoking might not be answered for a few more decades, as chronic diseases and cancers do not develop overnight.</a:t>
            </a:r>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41</a:t>
            </a:fld>
            <a:endParaRPr lang="en-US"/>
          </a:p>
        </p:txBody>
      </p:sp>
    </p:spTree>
    <p:extLst>
      <p:ext uri="{BB962C8B-B14F-4D97-AF65-F5344CB8AC3E}">
        <p14:creationId xmlns:p14="http://schemas.microsoft.com/office/powerpoint/2010/main" val="8349977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Any research only applies to the specific E-cigarette</a:t>
            </a:r>
            <a:r>
              <a:rPr lang="en-US" baseline="0" dirty="0"/>
              <a:t> </a:t>
            </a:r>
            <a:r>
              <a:rPr lang="en-US" dirty="0"/>
              <a:t> brand model and batch being tested, with no certainty that the findings will apply to other or future products.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Also,</a:t>
            </a:r>
            <a:r>
              <a:rPr lang="en-US" baseline="0" dirty="0"/>
              <a:t> </a:t>
            </a:r>
            <a:r>
              <a:rPr lang="en-US" dirty="0"/>
              <a:t>the mechanism of smoking an e-cigarette is significantly different than smoking conventional cigarettes – with E-cigarette users having longer puffing durations and harder puffs than conventional cigarette smokers.</a:t>
            </a:r>
            <a:r>
              <a:rPr lang="en-US" baseline="0" dirty="0"/>
              <a:t> Therefore, we </a:t>
            </a:r>
            <a:r>
              <a:rPr lang="en-US" dirty="0"/>
              <a:t>might be underestimating effects when testing on E-cigarette-naïve volunteers or when using smoking machines which a</a:t>
            </a:r>
            <a:r>
              <a:rPr lang="en-US" baseline="0" dirty="0"/>
              <a:t> lot of these studies used. Finally, </a:t>
            </a:r>
            <a:r>
              <a:rPr lang="en-US" dirty="0"/>
              <a:t>The Human experiments that were</a:t>
            </a:r>
            <a:r>
              <a:rPr lang="en-US" baseline="0" dirty="0"/>
              <a:t> conducted were</a:t>
            </a:r>
            <a:r>
              <a:rPr lang="en-US" dirty="0"/>
              <a:t> mostly based on very short-term exposure,</a:t>
            </a:r>
            <a:r>
              <a:rPr lang="en-US" baseline="0" dirty="0"/>
              <a:t> for example, </a:t>
            </a:r>
            <a:r>
              <a:rPr lang="en-US" dirty="0" err="1"/>
              <a:t>vaping</a:t>
            </a:r>
            <a:r>
              <a:rPr lang="en-US" dirty="0"/>
              <a:t> for a few minutes only, and this does not necessarily reflect real life exposure.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With</a:t>
            </a:r>
            <a:r>
              <a:rPr lang="en-US" baseline="0" dirty="0"/>
              <a:t> all these points in mind, let’s talk about some of the main components in e-cigarettes and their associated effects on the e-cigarette smoker and bystanders.</a:t>
            </a:r>
            <a:endParaRPr lang="en-US" dirty="0"/>
          </a:p>
          <a:p>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42</a:t>
            </a:fld>
            <a:endParaRPr lang="en-US"/>
          </a:p>
        </p:txBody>
      </p:sp>
    </p:spTree>
    <p:extLst>
      <p:ext uri="{BB962C8B-B14F-4D97-AF65-F5344CB8AC3E}">
        <p14:creationId xmlns:p14="http://schemas.microsoft.com/office/powerpoint/2010/main" val="16232228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is a pie chart showing the main components found in the liquid solution and the aerosol vapor from e-cigarettes. Propylene glycol and glycerin are the two main components in the liquid solution. But varying amounts of nicotine, flavorings and other substances have been found. Let’s talk about some of these in more detail.</a:t>
            </a:r>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43</a:t>
            </a:fld>
            <a:endParaRPr lang="en-US"/>
          </a:p>
        </p:txBody>
      </p:sp>
    </p:spTree>
    <p:extLst>
      <p:ext uri="{BB962C8B-B14F-4D97-AF65-F5344CB8AC3E}">
        <p14:creationId xmlns:p14="http://schemas.microsoft.com/office/powerpoint/2010/main" val="133761309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Propylene glycol is the Main component of the liquid solution and Creates the visible fumes we see when the</a:t>
            </a:r>
            <a:r>
              <a:rPr lang="en-US" baseline="0" dirty="0"/>
              <a:t> vapor is exhaled. It has been used in theaters to create fog for special effects and</a:t>
            </a:r>
            <a:r>
              <a:rPr lang="en-US" dirty="0"/>
              <a:t> is also </a:t>
            </a:r>
            <a:r>
              <a:rPr lang="en-US" baseline="0" dirty="0"/>
              <a:t> </a:t>
            </a:r>
            <a:r>
              <a:rPr lang="en-US" dirty="0"/>
              <a:t>a solvent used in many pharmaceutical products. It</a:t>
            </a:r>
            <a:r>
              <a:rPr lang="en-US" baseline="0" dirty="0"/>
              <a:t> is</a:t>
            </a:r>
            <a:r>
              <a:rPr lang="en-US" dirty="0"/>
              <a:t> Generally recognized as safe for inhalation in humans by the FDA. </a:t>
            </a:r>
          </a:p>
          <a:p>
            <a:r>
              <a:rPr lang="en-US" dirty="0"/>
              <a:t>However, several</a:t>
            </a:r>
            <a:r>
              <a:rPr lang="en-US" baseline="0" dirty="0"/>
              <a:t> adverse events related to propylene glycol exposure have been reported. First, </a:t>
            </a:r>
            <a:r>
              <a:rPr lang="en-US" dirty="0"/>
              <a:t>Exposure to propylene glycol can cause eye and respiratory irritation When heated. In addition,</a:t>
            </a:r>
            <a:r>
              <a:rPr lang="en-US" baseline="0" dirty="0"/>
              <a:t> </a:t>
            </a:r>
            <a:r>
              <a:rPr lang="en-US" dirty="0"/>
              <a:t>chronic exposure to propylene</a:t>
            </a:r>
            <a:r>
              <a:rPr lang="en-US" baseline="0" dirty="0"/>
              <a:t> glycol</a:t>
            </a:r>
            <a:r>
              <a:rPr lang="en-US" dirty="0"/>
              <a:t> in indoor air was shown to either exacerbate or induce rhinitis, asthma, eczema and allergic symptoms in children.</a:t>
            </a:r>
          </a:p>
          <a:p>
            <a:endParaRPr lang="en-US" dirty="0"/>
          </a:p>
          <a:p>
            <a:r>
              <a:rPr lang="en-US" dirty="0"/>
              <a:t>Furthermore, in workers</a:t>
            </a:r>
            <a:r>
              <a:rPr lang="en-US" baseline="0" dirty="0"/>
              <a:t> chronically exposed to theatre </a:t>
            </a:r>
            <a:r>
              <a:rPr lang="en-US" baseline="0" dirty="0" err="1"/>
              <a:t>fogsl</a:t>
            </a:r>
            <a:r>
              <a:rPr lang="en-US" baseline="0" dirty="0"/>
              <a:t>, </a:t>
            </a:r>
            <a:r>
              <a:rPr lang="en-US" dirty="0"/>
              <a:t>Acute and chronic respiratory effects, including reduced lung function, have</a:t>
            </a:r>
            <a:r>
              <a:rPr lang="en-US" baseline="0" dirty="0"/>
              <a:t> been</a:t>
            </a:r>
            <a:r>
              <a:rPr lang="en-US" dirty="0"/>
              <a:t> reported </a:t>
            </a:r>
          </a:p>
          <a:p>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44</a:t>
            </a:fld>
            <a:endParaRPr lang="en-US"/>
          </a:p>
        </p:txBody>
      </p:sp>
    </p:spTree>
    <p:extLst>
      <p:ext uri="{BB962C8B-B14F-4D97-AF65-F5344CB8AC3E}">
        <p14:creationId xmlns:p14="http://schemas.microsoft.com/office/powerpoint/2010/main" val="10448273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Harmful substances have been found in lower concentrations than in conventional cigarettes; ranging anywhere</a:t>
            </a:r>
            <a:r>
              <a:rPr lang="en-US" baseline="0" dirty="0"/>
              <a:t> from 9-fold to 450 fold lower concentration.</a:t>
            </a:r>
          </a:p>
          <a:p>
            <a:endParaRPr lang="en-US" baseline="0" dirty="0"/>
          </a:p>
          <a:p>
            <a:r>
              <a:rPr lang="en-US" dirty="0"/>
              <a:t>In 2009, The FDA analyzed</a:t>
            </a:r>
            <a:r>
              <a:rPr lang="en-US" baseline="0" dirty="0"/>
              <a:t> the ingredients in a small sample of cartridges from two leading brands of e-cigarettes. One sample was found to contain very low levels of </a:t>
            </a:r>
            <a:r>
              <a:rPr lang="en-US" baseline="0" dirty="0" err="1"/>
              <a:t>diethylene</a:t>
            </a:r>
            <a:r>
              <a:rPr lang="en-US" baseline="0" dirty="0"/>
              <a:t> glycol, a toxic chemical used in antifreeze. However, </a:t>
            </a:r>
            <a:r>
              <a:rPr lang="en-US" baseline="0" dirty="0" err="1"/>
              <a:t>diethylene</a:t>
            </a:r>
            <a:r>
              <a:rPr lang="en-US" baseline="0" dirty="0"/>
              <a:t> glycol has not been found again.</a:t>
            </a:r>
          </a:p>
          <a:p>
            <a:r>
              <a:rPr lang="en-US" baseline="0" dirty="0"/>
              <a:t>Several other samples were found to contain carcinogens including tobacco-specific nitrosamines. This has been replicated in many studies.</a:t>
            </a:r>
          </a:p>
          <a:p>
            <a:r>
              <a:rPr lang="en-US" baseline="0" dirty="0"/>
              <a:t>Several studies have found some heavy metals</a:t>
            </a:r>
            <a:r>
              <a:rPr lang="en-US" dirty="0"/>
              <a:t> including cadmium, tin</a:t>
            </a:r>
            <a:r>
              <a:rPr lang="en-US" baseline="0" dirty="0"/>
              <a:t> and nickel. They were  anywhere between 10-50 times below the levels allowed in inhalation medicines, and the clinical significance of the presence of these metals at those levels is not known. </a:t>
            </a:r>
          </a:p>
          <a:p>
            <a:r>
              <a:rPr lang="en-US" dirty="0"/>
              <a:t>The group 1 carcinogen</a:t>
            </a:r>
            <a:r>
              <a:rPr lang="en-US" baseline="0" dirty="0"/>
              <a:t> </a:t>
            </a:r>
            <a:r>
              <a:rPr lang="en-US" dirty="0"/>
              <a:t>Formaldehyde has been found in several studies, with levels as</a:t>
            </a:r>
            <a:r>
              <a:rPr lang="en-US" baseline="0" dirty="0"/>
              <a:t> high as in the smoke produced by some cigarettes reported in one study. </a:t>
            </a:r>
            <a:endParaRPr lang="en-US" dirty="0"/>
          </a:p>
          <a:p>
            <a:r>
              <a:rPr lang="en-US" dirty="0"/>
              <a:t>Aerosol</a:t>
            </a:r>
            <a:r>
              <a:rPr lang="en-US" baseline="0" dirty="0"/>
              <a:t> from one e-cigarette liquid was cytotoxic. This was thought to be due to the cinnamon flavoring. However,  the cinnamon flavoring was noted to be 800 times less cytotoxic than tobacco.</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Acrolein</a:t>
            </a:r>
            <a:r>
              <a:rPr lang="en-US" baseline="0" dirty="0"/>
              <a:t>,</a:t>
            </a:r>
            <a:r>
              <a:rPr lang="en-US" dirty="0"/>
              <a:t> which</a:t>
            </a:r>
            <a:r>
              <a:rPr lang="en-US" baseline="0" dirty="0"/>
              <a:t> has been</a:t>
            </a:r>
            <a:r>
              <a:rPr lang="en-US" dirty="0"/>
              <a:t> associated with increased risk of lung cancer, was detected in the aerosol of some E-cigarette brands, but at levels much lower than in cigarette smoke. </a:t>
            </a:r>
            <a:r>
              <a:rPr lang="en-US" dirty="0" err="1"/>
              <a:t>Acrolein</a:t>
            </a:r>
            <a:r>
              <a:rPr lang="en-US" dirty="0"/>
              <a:t> is produced when glycerin is</a:t>
            </a:r>
            <a:r>
              <a:rPr lang="en-US" baseline="0" dirty="0"/>
              <a:t> heated to high temperatures.</a:t>
            </a:r>
            <a:endParaRPr lang="en-US" dirty="0"/>
          </a:p>
          <a:p>
            <a:endParaRPr lang="en-US" baseline="0" dirty="0"/>
          </a:p>
          <a:p>
            <a:endParaRPr lang="en-US" dirty="0"/>
          </a:p>
          <a:p>
            <a:r>
              <a:rPr lang="en-US" dirty="0"/>
              <a:t>Let’s move on and talk about some</a:t>
            </a:r>
            <a:r>
              <a:rPr lang="en-US" baseline="0" dirty="0"/>
              <a:t> general points about nicotine, some of the factors that affect it’s delivery and some of the adverse effects associated with it</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45</a:t>
            </a:fld>
            <a:endParaRPr lang="en-US"/>
          </a:p>
        </p:txBody>
      </p:sp>
    </p:spTree>
    <p:extLst>
      <p:ext uri="{BB962C8B-B14F-4D97-AF65-F5344CB8AC3E}">
        <p14:creationId xmlns:p14="http://schemas.microsoft.com/office/powerpoint/2010/main" val="13345225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Nicotine</a:t>
            </a:r>
            <a:r>
              <a:rPr lang="en-US" baseline="0" dirty="0"/>
              <a:t> is the </a:t>
            </a:r>
            <a:r>
              <a:rPr lang="en-US" dirty="0"/>
              <a:t>Addictive chemical in tobacco smoke. It is a Mild psychomotor stimulant that supports repeated self-administration as well as the development of drug dependence. It’s generally not considered to be involved in smoking-related harm. However, there</a:t>
            </a:r>
            <a:r>
              <a:rPr lang="en-US" baseline="0" dirty="0"/>
              <a:t> is sufficient evidence that exposure to nicotine can have negative long term effects on developing brain tissue, including problems with learning, memory, attention, behavior and future addictions.</a:t>
            </a:r>
          </a:p>
          <a:p>
            <a:r>
              <a:rPr lang="en-US" baseline="0" dirty="0"/>
              <a:t>Since the introduction of e-cigarettes, there has been a spike in phone calls to poison control centers, with people reporting either exposure to the e-liquid itself, or complaining of signs of nicotine overdose</a:t>
            </a:r>
            <a:r>
              <a:rPr lang="is-IS" baseline="0" dirty="0"/>
              <a:t>…</a:t>
            </a:r>
            <a:r>
              <a:rPr lang="en-US" baseline="0" dirty="0"/>
              <a:t> either from </a:t>
            </a:r>
            <a:r>
              <a:rPr lang="en-US" baseline="0" dirty="0" err="1"/>
              <a:t>vaping</a:t>
            </a:r>
            <a:r>
              <a:rPr lang="en-US" baseline="0" dirty="0"/>
              <a:t> alone or in combination with smoking conventional cigarettes by dual users.</a:t>
            </a:r>
          </a:p>
          <a:p>
            <a:r>
              <a:rPr lang="en-US" baseline="0" dirty="0"/>
              <a:t>So how much nicotine is actually delivered from the liquid of e-cigarettes?</a:t>
            </a:r>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46</a:t>
            </a:fld>
            <a:endParaRPr lang="en-US"/>
          </a:p>
        </p:txBody>
      </p:sp>
    </p:spTree>
    <p:extLst>
      <p:ext uri="{BB962C8B-B14F-4D97-AF65-F5344CB8AC3E}">
        <p14:creationId xmlns:p14="http://schemas.microsoft.com/office/powerpoint/2010/main" val="12085334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factors affect how much nicotine is delivered from the liquid to the user’s bloodstream. The Nicotine content of a cartridge ranges 0-36 mg</a:t>
            </a:r>
            <a:r>
              <a:rPr lang="en-US" baseline="0" dirty="0"/>
              <a:t> </a:t>
            </a:r>
            <a:r>
              <a:rPr lang="en-US" dirty="0"/>
              <a:t>nicotine/ml.</a:t>
            </a:r>
            <a:r>
              <a:rPr lang="en-US" baseline="0" dirty="0"/>
              <a:t> But how much of that actually makes into into the aerosol is determined by the vaporization process – with factors like size and voltage of the battery, the nature of the heating element and the experience of the e-cigarette user contributing to the efficiency of this process. </a:t>
            </a:r>
          </a:p>
          <a:p>
            <a:r>
              <a:rPr lang="en-US" dirty="0"/>
              <a:t>In a study reported in the Journal</a:t>
            </a:r>
            <a:r>
              <a:rPr lang="en-US" baseline="0" dirty="0"/>
              <a:t> of Nicotine and Tobacco Research,</a:t>
            </a:r>
            <a:r>
              <a:rPr lang="en-US" dirty="0"/>
              <a:t> 16 popular e-cigarette brands of varying nicotine strengths were evaluated for nicotine levels in the</a:t>
            </a:r>
            <a:r>
              <a:rPr lang="en-US" baseline="0" dirty="0"/>
              <a:t> cartridge and vapor itself. Nicotine delivery was widely</a:t>
            </a:r>
            <a:r>
              <a:rPr lang="en-US" dirty="0"/>
              <a:t> inconsistent and brand dependent. Generally speaking, 15 puffs from an e-cigarette is universally</a:t>
            </a:r>
            <a:r>
              <a:rPr lang="en-US" baseline="0" dirty="0"/>
              <a:t> </a:t>
            </a:r>
            <a:r>
              <a:rPr lang="en-US" dirty="0"/>
              <a:t>accepted to be equal to smoking 1 conventional cigarette. In this study, 20 series of 15 puffs ( or roughly one pack of cigarettes) delivered only 50-60% of the nicotine from the</a:t>
            </a:r>
            <a:r>
              <a:rPr lang="en-US" baseline="0" dirty="0"/>
              <a:t> </a:t>
            </a:r>
            <a:r>
              <a:rPr lang="en-US" dirty="0"/>
              <a:t>cartridge to the vapor. To</a:t>
            </a:r>
            <a:r>
              <a:rPr lang="en-US" baseline="0" dirty="0"/>
              <a:t> give you a rough idea, </a:t>
            </a:r>
            <a:r>
              <a:rPr lang="en-US" dirty="0"/>
              <a:t>smoking one conventional cigarette delivers anywhere from 1.54 to 2.60 mg of nicotine to the smoker, the</a:t>
            </a:r>
            <a:r>
              <a:rPr lang="en-US" baseline="0" dirty="0"/>
              <a:t> highest any of the brands delivered was 0.77 mg</a:t>
            </a:r>
            <a:r>
              <a:rPr lang="en-US" dirty="0"/>
              <a:t>.</a:t>
            </a:r>
          </a:p>
          <a:p>
            <a:r>
              <a:rPr lang="en-US" dirty="0"/>
              <a:t>Let’s look at how e-cigarettes have evolved.</a:t>
            </a:r>
          </a:p>
          <a:p>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47</a:t>
            </a:fld>
            <a:endParaRPr lang="en-US"/>
          </a:p>
        </p:txBody>
      </p:sp>
    </p:spTree>
    <p:extLst>
      <p:ext uri="{BB962C8B-B14F-4D97-AF65-F5344CB8AC3E}">
        <p14:creationId xmlns:p14="http://schemas.microsoft.com/office/powerpoint/2010/main" val="1712333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Shown here are examples of different generations of e-cigarettes. On the left are The first generation devices, also known as the </a:t>
            </a:r>
            <a:r>
              <a:rPr lang="en-US" dirty="0" err="1"/>
              <a:t>cigalike</a:t>
            </a:r>
            <a:r>
              <a:rPr lang="en-US" baseline="0" dirty="0"/>
              <a:t> models since they closely resemble tobacco cigarettes. They are lightweight, and have limited flavor assortments. They are equipped with low-capacity batteries and are notoriously known for not delivering nicotine effectively.</a:t>
            </a:r>
          </a:p>
          <a:p>
            <a:r>
              <a:rPr lang="en-US" baseline="0" dirty="0"/>
              <a:t>In the middle are the second generation devices which usually resemble a pen or a laser pointer. They are equipped with high capacity batteries and have more efficient vaporizing systems that can be refilled with the users liquid of choice. </a:t>
            </a:r>
          </a:p>
          <a:p>
            <a:r>
              <a:rPr lang="en-US" baseline="0" dirty="0"/>
              <a:t>The third generation e-cigarettes are more advanced and can be personalized by adjusting various components to achieve top performance. They do not resemble tobacco cigarettes and are heavyweight because of their larger-capacity batteries. They can be pretty efficient at delivering nicotine. There has also been a 4</a:t>
            </a:r>
            <a:r>
              <a:rPr lang="en-US" baseline="30000" dirty="0"/>
              <a:t>th</a:t>
            </a:r>
            <a:r>
              <a:rPr lang="en-US" baseline="0" dirty="0"/>
              <a:t> generation device, not shown in this picture. They were added to the US market in 2014; with the added feature of being able to control the temperature of the device and thus personalize it even further. </a:t>
            </a:r>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48</a:t>
            </a:fld>
            <a:endParaRPr lang="en-US"/>
          </a:p>
        </p:txBody>
      </p:sp>
    </p:spTree>
    <p:extLst>
      <p:ext uri="{BB962C8B-B14F-4D97-AF65-F5344CB8AC3E}">
        <p14:creationId xmlns:p14="http://schemas.microsoft.com/office/powerpoint/2010/main" val="342354487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abstracts</a:t>
            </a:r>
            <a:r>
              <a:rPr lang="en-US" baseline="0" dirty="0"/>
              <a:t> reported in both the American Thoracic Society and the European Respiratory Journal,</a:t>
            </a:r>
            <a:r>
              <a:rPr lang="en-US" dirty="0"/>
              <a:t> an In-vivo model of e-cigarette exposure was used in mice. The mice were exposed for 1 hour/day, 5 days a week, for 4 months to vapor</a:t>
            </a:r>
            <a:r>
              <a:rPr lang="en-US" baseline="0" dirty="0"/>
              <a:t> created by a smoking machine equipped with either an </a:t>
            </a:r>
            <a:r>
              <a:rPr lang="en-US" dirty="0"/>
              <a:t>18 mg /ml nicotine liquid or liquid containing no nicotine at all. The authors</a:t>
            </a:r>
            <a:r>
              <a:rPr lang="en-US" baseline="0" dirty="0"/>
              <a:t> showed that the vapor from the nicotine cartridge </a:t>
            </a:r>
            <a:r>
              <a:rPr lang="en-US" dirty="0"/>
              <a:t>induced</a:t>
            </a:r>
            <a:r>
              <a:rPr lang="en-US" baseline="0" dirty="0"/>
              <a:t> </a:t>
            </a:r>
            <a:r>
              <a:rPr lang="en-US" dirty="0"/>
              <a:t>emphysema, airway </a:t>
            </a:r>
            <a:r>
              <a:rPr lang="en-US" dirty="0" err="1"/>
              <a:t>hyperreactivity</a:t>
            </a:r>
            <a:r>
              <a:rPr lang="en-US" dirty="0"/>
              <a:t> and tissue destruction</a:t>
            </a:r>
            <a:r>
              <a:rPr lang="en-US" baseline="0" dirty="0"/>
              <a:t> in the lungs of these mice. However, no similar effects were seen in the mice exposed to vapor from the no-nicotine cartridge. Thus, implicating nicotine as a major factor in airway disease development.</a:t>
            </a:r>
          </a:p>
          <a:p>
            <a:r>
              <a:rPr lang="en-US" baseline="0" dirty="0"/>
              <a:t>Aside from the effects of nicotine, the vapor itself as a whole has been shown to have negative effects on the respiratory system.</a:t>
            </a:r>
            <a:endParaRPr lang="en-US" dirty="0"/>
          </a:p>
          <a:p>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49</a:t>
            </a:fld>
            <a:endParaRPr lang="en-US"/>
          </a:p>
        </p:txBody>
      </p:sp>
    </p:spTree>
    <p:extLst>
      <p:ext uri="{BB962C8B-B14F-4D97-AF65-F5344CB8AC3E}">
        <p14:creationId xmlns:p14="http://schemas.microsoft.com/office/powerpoint/2010/main" val="3864793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January of 1964, Luther L. Terry, the Surgeon General of the U.S. Public Health Service, released the first report of the Surgeon General's Advisory Committee on Smoking and Health.</a:t>
            </a:r>
          </a:p>
          <a:p>
            <a:r>
              <a:rPr lang="en-US" dirty="0"/>
              <a:t>On the basis of more than 7,000 articles relating to smoking and disease already available at that time, the Advisory Committee concluded that cigarette smoking was—</a:t>
            </a:r>
          </a:p>
          <a:p>
            <a:r>
              <a:rPr lang="en-US" dirty="0"/>
              <a:t>Definitely A cause of lung and laryngeal cancer in men</a:t>
            </a:r>
          </a:p>
          <a:p>
            <a:r>
              <a:rPr lang="en-US" dirty="0"/>
              <a:t>A probable cause of lung cancer in women and</a:t>
            </a:r>
          </a:p>
          <a:p>
            <a:r>
              <a:rPr lang="en-US" dirty="0"/>
              <a:t>The most important cause of chronic bronchitis</a:t>
            </a:r>
          </a:p>
          <a:p>
            <a:r>
              <a:rPr lang="en-US" dirty="0"/>
              <a:t>The release of this report was the first in a series of steps, which are still being taken more than 50 years later, in an attempt to diminish the impact of tobacco on the health of the American people</a:t>
            </a:r>
          </a:p>
          <a:p>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5</a:t>
            </a:fld>
            <a:endParaRPr lang="en-US"/>
          </a:p>
        </p:txBody>
      </p:sp>
    </p:spTree>
    <p:extLst>
      <p:ext uri="{BB962C8B-B14F-4D97-AF65-F5344CB8AC3E}">
        <p14:creationId xmlns:p14="http://schemas.microsoft.com/office/powerpoint/2010/main" val="39716234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a</a:t>
            </a:r>
            <a:r>
              <a:rPr lang="en-US" baseline="0" dirty="0"/>
              <a:t> </a:t>
            </a:r>
            <a:r>
              <a:rPr lang="en-US" dirty="0"/>
              <a:t>study published  by </a:t>
            </a:r>
            <a:r>
              <a:rPr lang="en-US" dirty="0" err="1"/>
              <a:t>Varvadas</a:t>
            </a:r>
            <a:r>
              <a:rPr lang="en-US" dirty="0"/>
              <a:t> et al </a:t>
            </a:r>
            <a:r>
              <a:rPr lang="en-US" baseline="0" dirty="0"/>
              <a:t>in Chest in 2012</a:t>
            </a:r>
            <a:r>
              <a:rPr lang="en-US" dirty="0"/>
              <a:t>– 30 healthy  adult volunteers in Greece who were active cigarette smokers were asked to use e-cigarettes for 5 minutes.</a:t>
            </a:r>
            <a:r>
              <a:rPr lang="en-US" baseline="0" dirty="0"/>
              <a:t> They </a:t>
            </a:r>
            <a:r>
              <a:rPr lang="en-US" dirty="0"/>
              <a:t>wanted to see the effect on pulmonary function tests and the fraction of exhaled nitric oxide – which</a:t>
            </a:r>
            <a:r>
              <a:rPr lang="en-US" baseline="0" dirty="0"/>
              <a:t> is a</a:t>
            </a:r>
            <a:r>
              <a:rPr lang="en-US" dirty="0"/>
              <a:t> noninvasive marker of bronchial inflammation. The Control group was 10 smokers</a:t>
            </a:r>
            <a:r>
              <a:rPr lang="en-US" baseline="0" dirty="0"/>
              <a:t> who were asked to use</a:t>
            </a:r>
            <a:r>
              <a:rPr lang="en-US" dirty="0"/>
              <a:t> an e-cigarette without  a cartridge, and thus no vapor was produced</a:t>
            </a:r>
            <a:r>
              <a:rPr lang="en-US" baseline="0" dirty="0"/>
              <a:t>. </a:t>
            </a:r>
            <a:r>
              <a:rPr lang="en-US" dirty="0"/>
              <a:t>Pulmonary function assessed via spirometry did not change in either group</a:t>
            </a:r>
          </a:p>
          <a:p>
            <a:r>
              <a:rPr lang="en-US" dirty="0"/>
              <a:t>However, the</a:t>
            </a:r>
            <a:r>
              <a:rPr lang="en-US" baseline="0" dirty="0"/>
              <a:t> authors</a:t>
            </a:r>
            <a:r>
              <a:rPr lang="en-US" dirty="0"/>
              <a:t> noted a Statistically significant Increase in lung impedance, peripheral airway flow resistance (as measured by </a:t>
            </a:r>
            <a:r>
              <a:rPr lang="en-US" dirty="0" err="1"/>
              <a:t>oscillometry</a:t>
            </a:r>
            <a:r>
              <a:rPr lang="en-US" dirty="0"/>
              <a:t>) and oxidative stress (FENO), all thought to be secondary to the vapor itself. However, the</a:t>
            </a:r>
            <a:r>
              <a:rPr lang="en-US" baseline="0" dirty="0"/>
              <a:t> clinical significance of these findings remains unclear, but </a:t>
            </a:r>
            <a:r>
              <a:rPr lang="en-US" dirty="0"/>
              <a:t>The Authors emphasized</a:t>
            </a:r>
            <a:r>
              <a:rPr lang="en-US" baseline="0" dirty="0"/>
              <a:t> </a:t>
            </a:r>
            <a:r>
              <a:rPr lang="en-US" dirty="0"/>
              <a:t>that if these changes occurred after 5 minutes of exposure, long term effects need to be carefully studied</a:t>
            </a:r>
          </a:p>
          <a:p>
            <a:r>
              <a:rPr lang="en-US" dirty="0"/>
              <a:t>And for completions sake, there is also</a:t>
            </a:r>
            <a:r>
              <a:rPr lang="en-US" baseline="0" dirty="0"/>
              <a:t> one </a:t>
            </a:r>
            <a:r>
              <a:rPr lang="en-US" dirty="0"/>
              <a:t>case report of an</a:t>
            </a:r>
            <a:r>
              <a:rPr lang="en-US" baseline="0" dirty="0"/>
              <a:t> e-cigarette smoker developing</a:t>
            </a:r>
            <a:r>
              <a:rPr lang="en-US" dirty="0"/>
              <a:t> lipoid pneumonia which</a:t>
            </a:r>
            <a:r>
              <a:rPr lang="en-US" baseline="0" dirty="0"/>
              <a:t> completely</a:t>
            </a:r>
            <a:r>
              <a:rPr lang="en-US" dirty="0"/>
              <a:t> resolved after stopping e-cigarette use. </a:t>
            </a:r>
          </a:p>
          <a:p>
            <a:r>
              <a:rPr lang="en-US" dirty="0"/>
              <a:t>What</a:t>
            </a:r>
            <a:r>
              <a:rPr lang="en-US" baseline="0" dirty="0"/>
              <a:t> about the effect of the e-cigarettes on bystanders.</a:t>
            </a:r>
            <a:endParaRPr lang="en-US" dirty="0"/>
          </a:p>
          <a:p>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50</a:t>
            </a:fld>
            <a:endParaRPr lang="en-US"/>
          </a:p>
        </p:txBody>
      </p:sp>
    </p:spTree>
    <p:extLst>
      <p:ext uri="{BB962C8B-B14F-4D97-AF65-F5344CB8AC3E}">
        <p14:creationId xmlns:p14="http://schemas.microsoft.com/office/powerpoint/2010/main" val="1001004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hand smoke from conventional cigarettes is generated as side stream from the tip of the cigarette.</a:t>
            </a:r>
          </a:p>
          <a:p>
            <a:r>
              <a:rPr lang="en-US" dirty="0"/>
              <a:t>E-cigarettes do not generate side stream aerosol. Only the</a:t>
            </a:r>
            <a:r>
              <a:rPr lang="en-US" baseline="0" dirty="0"/>
              <a:t> vapor that </a:t>
            </a:r>
            <a:r>
              <a:rPr lang="en-US" dirty="0"/>
              <a:t>is exhaled by users is what enters the ambient air.</a:t>
            </a:r>
          </a:p>
          <a:p>
            <a:r>
              <a:rPr lang="en-US" dirty="0"/>
              <a:t>Users exhale nicotine, flavors, aroma transporters, glycerol and propylene</a:t>
            </a:r>
            <a:r>
              <a:rPr lang="en-US" baseline="0" dirty="0"/>
              <a:t> glycol.</a:t>
            </a:r>
            <a:r>
              <a:rPr lang="en-US" dirty="0"/>
              <a:t> It is unclear if the increased exposure to toxins and particles in exhaled aerosol will lead to an increased risk of disease or</a:t>
            </a:r>
            <a:r>
              <a:rPr lang="en-US" baseline="0" dirty="0"/>
              <a:t> death among bystanders, as does the exposure to tobacco smoke.</a:t>
            </a:r>
            <a:endParaRPr lang="en-US" dirty="0"/>
          </a:p>
          <a:p>
            <a:r>
              <a:rPr lang="en-US" dirty="0"/>
              <a:t>No long-term studies have been conducted so far, but toxin levels are much lower than from cigarettes and are likely to pose a much lower risk (if any) compared to cigarettes. Aside from all the negative effects on</a:t>
            </a:r>
            <a:r>
              <a:rPr lang="en-US" baseline="0" dirty="0"/>
              <a:t> the e-cigarette user and bystanders that we have discussed so far, there is one last potential complication that I want to mention</a:t>
            </a:r>
            <a:r>
              <a:rPr lang="is-IS" baseline="0" dirty="0"/>
              <a:t>…</a:t>
            </a:r>
            <a:endParaRPr lang="en-US" dirty="0"/>
          </a:p>
          <a:p>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51</a:t>
            </a:fld>
            <a:endParaRPr lang="en-US"/>
          </a:p>
        </p:txBody>
      </p:sp>
    </p:spTree>
    <p:extLst>
      <p:ext uri="{BB962C8B-B14F-4D97-AF65-F5344CB8AC3E}">
        <p14:creationId xmlns:p14="http://schemas.microsoft.com/office/powerpoint/2010/main" val="18237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There’s the dreaded complication of  the e-cigarette exploding.</a:t>
            </a:r>
            <a:r>
              <a:rPr lang="en-US" sz="1200" b="1" baseline="0" dirty="0"/>
              <a:t> Here are two pictures of e-cigarette smokers who had their e-cigarettes explode in their faces.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t>on the left, a 29 year old Memphis native, was in critical condition after an electronic cigarette exploded in his face. He suffered a broken neck, burns on his mouth and a broken tooth. On the right, is a</a:t>
            </a:r>
            <a:r>
              <a:rPr lang="en-US" sz="1200" b="1" baseline="0" dirty="0"/>
              <a:t> young man in Florida who had to be placed in a medically induced coma after suffering critical injuries from an exploding cigarette.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 have been at least 22 e-cigarette fires since the devices hit the market in 2006, including A man from Kentucky who suffered severe burns in his legs when an e-cigarette battery caught fire in his pocket</a:t>
            </a:r>
          </a:p>
        </p:txBody>
      </p:sp>
      <p:sp>
        <p:nvSpPr>
          <p:cNvPr id="4" name="Slide Number Placeholder 3"/>
          <p:cNvSpPr>
            <a:spLocks noGrp="1"/>
          </p:cNvSpPr>
          <p:nvPr>
            <p:ph type="sldNum" sz="quarter" idx="10"/>
          </p:nvPr>
        </p:nvSpPr>
        <p:spPr/>
        <p:txBody>
          <a:bodyPr/>
          <a:lstStyle/>
          <a:p>
            <a:fld id="{95965E72-8247-8A40-9C4B-7CE54CD23394}" type="slidenum">
              <a:rPr lang="en-US" smtClean="0"/>
              <a:t>52</a:t>
            </a:fld>
            <a:endParaRPr lang="en-US"/>
          </a:p>
        </p:txBody>
      </p:sp>
    </p:spTree>
    <p:extLst>
      <p:ext uri="{BB962C8B-B14F-4D97-AF65-F5344CB8AC3E}">
        <p14:creationId xmlns:p14="http://schemas.microsoft.com/office/powerpoint/2010/main" val="7086729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guess we can safely conclude</a:t>
            </a:r>
            <a:r>
              <a:rPr lang="en-US" baseline="0" dirty="0"/>
              <a:t> that e-cigarettes are not as healthy for you as advertised, even if you chose the fruit salad flavor. This among many reasons is why the World Health organization and many other public health organizations have brought up several concerns about e-cigarettes.</a:t>
            </a:r>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53</a:t>
            </a:fld>
            <a:endParaRPr lang="en-US"/>
          </a:p>
        </p:txBody>
      </p:sp>
    </p:spTree>
    <p:extLst>
      <p:ext uri="{BB962C8B-B14F-4D97-AF65-F5344CB8AC3E}">
        <p14:creationId xmlns:p14="http://schemas.microsoft.com/office/powerpoint/2010/main" val="2472312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renormalization effect refers to the possibility that everything that makes E-cigarettes attractive to smokers may enhance the attractiveness of smoking itself and perpetuate the smoking epidemic. Marketing campaigns for e-cigarettes threaten to reverse the successful, decades-long public health campaign to </a:t>
            </a:r>
            <a:r>
              <a:rPr lang="en-US" baseline="0" dirty="0" err="1"/>
              <a:t>denormalize</a:t>
            </a:r>
            <a:r>
              <a:rPr lang="en-US" baseline="0" dirty="0"/>
              <a:t> smoking. </a:t>
            </a:r>
          </a:p>
          <a:p>
            <a:r>
              <a:rPr lang="en-US" baseline="0" dirty="0"/>
              <a:t>The gateway effect refers to the possibility that children (and non-smokers in general)  may be exposed to nicotine by experimenting with e-cigarettes and once addicted, they will end up switching to cigarette smoking. Experimentation with e-cigarettes is increasing rapidly among adolescents and that in itself is of great concern, even if most of the young e-cigarette users also smoke. </a:t>
            </a:r>
          </a:p>
          <a:p>
            <a:r>
              <a:rPr lang="en-US" baseline="0" dirty="0"/>
              <a:t>E-cigarettes are not regulated by the federal government. However, </a:t>
            </a:r>
            <a:r>
              <a:rPr lang="en-US" dirty="0"/>
              <a:t>In April 2014, the FDA proposed new regulations for tobacco products, including e-cigarettes. The regulations require disclosure of ingredients used in e-cigarette liquids, proof of safety of those ingredients, and regulation of the devices used to vaporize and deliver the liquid. The FDA proposed regulation would ban the sale of e-cigarettes with nicotine to any individual under 18 years of age.</a:t>
            </a:r>
          </a:p>
          <a:p>
            <a:r>
              <a:rPr lang="en-US" dirty="0"/>
              <a:t>In March 2016, the DOT prohibited use of e-cigarettes on commercial flights in</a:t>
            </a:r>
            <a:r>
              <a:rPr lang="en-US" baseline="0" dirty="0"/>
              <a:t> order to</a:t>
            </a:r>
            <a:r>
              <a:rPr lang="en-US" dirty="0"/>
              <a:t> "protect airline passengers from unwanted exposure to aerosol fumes". This applies to all flights to, from, and inside the U.S.</a:t>
            </a:r>
          </a:p>
          <a:p>
            <a:r>
              <a:rPr lang="en-US" dirty="0"/>
              <a:t>Currently,</a:t>
            </a:r>
            <a:r>
              <a:rPr lang="en-US" baseline="0" dirty="0"/>
              <a:t> e-cigarettes are only regulated under state laws.</a:t>
            </a:r>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54</a:t>
            </a:fld>
            <a:endParaRPr lang="en-US"/>
          </a:p>
        </p:txBody>
      </p:sp>
    </p:spTree>
    <p:extLst>
      <p:ext uri="{BB962C8B-B14F-4D97-AF65-F5344CB8AC3E}">
        <p14:creationId xmlns:p14="http://schemas.microsoft.com/office/powerpoint/2010/main" val="16051164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a:t>
            </a:r>
            <a:r>
              <a:rPr lang="en-US" b="1" baseline="0" dirty="0"/>
              <a:t> California, the department of Health  has included e-cigarettes under the tobacco laws</a:t>
            </a:r>
            <a:endParaRPr lang="en-US" b="1" dirty="0"/>
          </a:p>
          <a:p>
            <a:r>
              <a:rPr lang="en-US" dirty="0"/>
              <a:t> which</a:t>
            </a:r>
            <a:r>
              <a:rPr lang="en-US" baseline="0" dirty="0"/>
              <a:t> was initially </a:t>
            </a:r>
            <a:r>
              <a:rPr lang="en-US" dirty="0"/>
              <a:t>Enacted in 1992 and prohibits the sale of tobacco products any one  under the age of 21.</a:t>
            </a:r>
          </a:p>
          <a:p>
            <a:endParaRPr lang="en-US" dirty="0"/>
          </a:p>
          <a:p>
            <a:r>
              <a:rPr lang="en-US" dirty="0"/>
              <a:t>The department of health also prohibits the sale of liquid nicotine to minors.</a:t>
            </a:r>
            <a:r>
              <a:rPr lang="en-US" baseline="0" dirty="0"/>
              <a:t> </a:t>
            </a:r>
            <a:r>
              <a:rPr lang="en-US" dirty="0"/>
              <a:t>Businesses that sell liquid nicotine are required to have specific signs indicating that the sale of this product to minors is prohibited. All liquid nicotine is required to be packaged in a child-resistant bottle designed to prevent accidental exposure;</a:t>
            </a:r>
            <a:r>
              <a:rPr lang="en-US" baseline="0" dirty="0"/>
              <a:t> with </a:t>
            </a:r>
            <a:r>
              <a:rPr lang="en-US" dirty="0"/>
              <a:t>Violators subject to a civil penalty of up to $1,000.</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act prohibits</a:t>
            </a:r>
            <a:r>
              <a:rPr lang="en-US" baseline="0" dirty="0"/>
              <a:t> the </a:t>
            </a:r>
            <a:r>
              <a:rPr lang="en-US" dirty="0"/>
              <a:t>use an e-cigarette in places where smoking is banned. That includes </a:t>
            </a:r>
            <a:r>
              <a:rPr lang="en-US" baseline="0" dirty="0"/>
              <a:t> </a:t>
            </a:r>
            <a:r>
              <a:rPr lang="en-US" dirty="0"/>
              <a:t>bars, restaurants, offices, parks, and beaches. In addition, Retailers are</a:t>
            </a:r>
            <a:r>
              <a:rPr lang="en-US" baseline="0" dirty="0"/>
              <a:t> not allowed to</a:t>
            </a:r>
            <a:r>
              <a:rPr lang="en-US" dirty="0"/>
              <a:t> sell tobacco products and electronic cigarettes to anyone under the age of 21. </a:t>
            </a:r>
          </a:p>
        </p:txBody>
      </p:sp>
      <p:sp>
        <p:nvSpPr>
          <p:cNvPr id="4" name="Slide Number Placeholder 3"/>
          <p:cNvSpPr>
            <a:spLocks noGrp="1"/>
          </p:cNvSpPr>
          <p:nvPr>
            <p:ph type="sldNum" sz="quarter" idx="10"/>
          </p:nvPr>
        </p:nvSpPr>
        <p:spPr/>
        <p:txBody>
          <a:bodyPr/>
          <a:lstStyle/>
          <a:p>
            <a:fld id="{95965E72-8247-8A40-9C4B-7CE54CD23394}" type="slidenum">
              <a:rPr lang="en-US" smtClean="0"/>
              <a:t>55</a:t>
            </a:fld>
            <a:endParaRPr lang="en-US"/>
          </a:p>
        </p:txBody>
      </p:sp>
    </p:spTree>
    <p:extLst>
      <p:ext uri="{BB962C8B-B14F-4D97-AF65-F5344CB8AC3E}">
        <p14:creationId xmlns:p14="http://schemas.microsoft.com/office/powerpoint/2010/main" val="20405279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18 million ( 7/10) US Middle and High School youth were exposed to e-cigarette ads in 2014</a:t>
            </a:r>
          </a:p>
          <a:p>
            <a:pPr marL="285750" indent="-285750">
              <a:buFont typeface="Arial" panose="020B0604020202020204" pitchFamily="34" charset="0"/>
              <a:buChar char="•"/>
            </a:pPr>
            <a:r>
              <a:rPr lang="en-US" dirty="0"/>
              <a:t>1in 2 middle and high school youths exposed to e- cigarette ad in retail store</a:t>
            </a:r>
          </a:p>
          <a:p>
            <a:pPr marL="285750" indent="-285750">
              <a:buFont typeface="Arial" panose="020B0604020202020204" pitchFamily="34" charset="0"/>
              <a:buChar char="•"/>
            </a:pPr>
            <a:r>
              <a:rPr lang="en-US" dirty="0"/>
              <a:t>2 in 5 middle and high school youth saw an e-cigarette ad online</a:t>
            </a:r>
          </a:p>
          <a:p>
            <a:pPr marL="285750" indent="-285750">
              <a:buFont typeface="Arial" panose="020B0604020202020204" pitchFamily="34" charset="0"/>
              <a:buChar char="•"/>
            </a:pPr>
            <a:r>
              <a:rPr lang="en-US" dirty="0"/>
              <a:t>$6.4 million on ads in 2011</a:t>
            </a:r>
          </a:p>
          <a:p>
            <a:pPr marL="285750" indent="-285750">
              <a:buFont typeface="Arial" panose="020B0604020202020204" pitchFamily="34" charset="0"/>
              <a:buChar char="•"/>
            </a:pPr>
            <a:r>
              <a:rPr lang="en-US" dirty="0"/>
              <a:t>$115 million in 2014</a:t>
            </a:r>
          </a:p>
          <a:p>
            <a:pPr marL="285750" indent="-285750">
              <a:buFont typeface="Arial" panose="020B0604020202020204" pitchFamily="34" charset="0"/>
              <a:buChar char="•"/>
            </a:pPr>
            <a:r>
              <a:rPr lang="en-US" dirty="0"/>
              <a:t>Involve themes of sex, independence, and rebellion</a:t>
            </a:r>
          </a:p>
          <a:p>
            <a:pPr marL="285750" indent="-285750">
              <a:buFont typeface="Arial" panose="020B0604020202020204" pitchFamily="34" charset="0"/>
              <a:buChar char="•"/>
            </a:pPr>
            <a:r>
              <a:rPr lang="en-US" dirty="0"/>
              <a:t>Did it work:  Middle school ( 1% to 4%) and High School (2% to 13%)</a:t>
            </a:r>
          </a:p>
          <a:p>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56</a:t>
            </a:fld>
            <a:endParaRPr lang="en-US"/>
          </a:p>
        </p:txBody>
      </p:sp>
    </p:spTree>
    <p:extLst>
      <p:ext uri="{BB962C8B-B14F-4D97-AF65-F5344CB8AC3E}">
        <p14:creationId xmlns:p14="http://schemas.microsoft.com/office/powerpoint/2010/main" val="41105384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recent study in the Journal of Pediatric, Dai and authors found that the youth that used a e-cigarette were 25% to 50% more likely to use marijuana later in their youth.  </a:t>
            </a:r>
          </a:p>
          <a:p>
            <a:r>
              <a:rPr lang="en-US" dirty="0"/>
              <a:t>There is clear data that marijuana affect the the developing brain.</a:t>
            </a:r>
          </a:p>
          <a:p>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60</a:t>
            </a:fld>
            <a:endParaRPr lang="en-US"/>
          </a:p>
        </p:txBody>
      </p:sp>
    </p:spTree>
    <p:extLst>
      <p:ext uri="{BB962C8B-B14F-4D97-AF65-F5344CB8AC3E}">
        <p14:creationId xmlns:p14="http://schemas.microsoft.com/office/powerpoint/2010/main" val="620156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965E72-8247-8A40-9C4B-7CE54CD23394}" type="slidenum">
              <a:rPr lang="en-US" smtClean="0"/>
              <a:t>63</a:t>
            </a:fld>
            <a:endParaRPr lang="en-US"/>
          </a:p>
        </p:txBody>
      </p:sp>
    </p:spTree>
    <p:extLst>
      <p:ext uri="{BB962C8B-B14F-4D97-AF65-F5344CB8AC3E}">
        <p14:creationId xmlns:p14="http://schemas.microsoft.com/office/powerpoint/2010/main" val="16342469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Thank you for listening.</a:t>
            </a:r>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64</a:t>
            </a:fld>
            <a:endParaRPr lang="en-US"/>
          </a:p>
        </p:txBody>
      </p:sp>
    </p:spTree>
    <p:extLst>
      <p:ext uri="{BB962C8B-B14F-4D97-AF65-F5344CB8AC3E}">
        <p14:creationId xmlns:p14="http://schemas.microsoft.com/office/powerpoint/2010/main" val="34384927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next 50 years,</a:t>
            </a:r>
            <a:r>
              <a:rPr lang="en-US" baseline="0" dirty="0"/>
              <a:t> it has become well established that </a:t>
            </a:r>
            <a:r>
              <a:rPr lang="en-US" dirty="0"/>
              <a:t>tobacco</a:t>
            </a:r>
            <a:r>
              <a:rPr lang="en-US" baseline="0" dirty="0"/>
              <a:t> has become the LEADING CAUSE of preventable deaths in the US, and is responsible for more than 480K deaths each year, which means Nearly 1 in every 5 deaths is related to smoking tobacco.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More than 10 times as many U.S. citizens have died prematurely from cigarette smoking than have died in all the wars fought by the US.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dirty="0"/>
              <a:t>Smoking causes more deaths each year than the combination of HIV, illegal drug use, alcohol use, motor vehicle</a:t>
            </a:r>
            <a:r>
              <a:rPr lang="en-US" baseline="0" dirty="0"/>
              <a:t> accidents and fire-arm related incidents.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Worldwide, it’s estimated that tobacco will lead to 1 billion deaths by end of the 21</a:t>
            </a:r>
            <a:r>
              <a:rPr lang="en-US" baseline="30000" dirty="0"/>
              <a:t>st</a:t>
            </a:r>
            <a:r>
              <a:rPr lang="en-US" baseline="0" dirty="0"/>
              <a:t> century.</a:t>
            </a:r>
            <a:endParaRPr lang="en-US" dirty="0"/>
          </a:p>
          <a:p>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6</a:t>
            </a:fld>
            <a:endParaRPr lang="en-US"/>
          </a:p>
        </p:txBody>
      </p:sp>
    </p:spTree>
    <p:extLst>
      <p:ext uri="{BB962C8B-B14F-4D97-AF65-F5344CB8AC3E}">
        <p14:creationId xmlns:p14="http://schemas.microsoft.com/office/powerpoint/2010/main" val="4409222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5965E72-8247-8A40-9C4B-7CE54CD23394}" type="slidenum">
              <a:rPr lang="en-US" smtClean="0"/>
              <a:t>65</a:t>
            </a:fld>
            <a:endParaRPr lang="en-US"/>
          </a:p>
        </p:txBody>
      </p:sp>
    </p:spTree>
    <p:extLst>
      <p:ext uri="{BB962C8B-B14F-4D97-AF65-F5344CB8AC3E}">
        <p14:creationId xmlns:p14="http://schemas.microsoft.com/office/powerpoint/2010/main" val="158836578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just say the E-cigarette makers have gone all in on making the newer models as efficient</a:t>
            </a:r>
            <a:r>
              <a:rPr lang="en-US" baseline="0" dirty="0"/>
              <a:t> as possible at delivering nicotine. Let’s just hope they don’t actually taste like black jack cards, whatever that tastes like. So is nicotine really that harmless? Let’s look at some of the adverse effects of nicotine on the respiratory system.</a:t>
            </a:r>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66</a:t>
            </a:fld>
            <a:endParaRPr lang="en-US"/>
          </a:p>
        </p:txBody>
      </p:sp>
    </p:spTree>
    <p:extLst>
      <p:ext uri="{BB962C8B-B14F-4D97-AF65-F5344CB8AC3E}">
        <p14:creationId xmlns:p14="http://schemas.microsoft.com/office/powerpoint/2010/main" val="385977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busy slide, but what I want you</a:t>
            </a:r>
            <a:r>
              <a:rPr lang="en-US" baseline="0" dirty="0"/>
              <a:t> to get out of it, is that tobacco has negative effects on every organ system in the body</a:t>
            </a:r>
            <a:r>
              <a:rPr lang="is-IS" baseline="0" dirty="0"/>
              <a:t>….</a:t>
            </a:r>
            <a:r>
              <a:rPr lang="en-US" baseline="0" dirty="0"/>
              <a:t> and has been linked to several chronic diseases and cancers.</a:t>
            </a:r>
          </a:p>
          <a:p>
            <a:r>
              <a:rPr lang="en-US" dirty="0"/>
              <a:t>Smokers are more likely \to develop heart disease, stroke, and lung cancer</a:t>
            </a:r>
            <a:r>
              <a:rPr lang="en-US" baseline="0" dirty="0"/>
              <a:t> than people who don’t smoke.</a:t>
            </a:r>
            <a:endParaRPr lang="en-US" dirty="0"/>
          </a:p>
          <a:p>
            <a:r>
              <a:rPr lang="en-US" dirty="0"/>
              <a:t>Smoking is estimated to increase the risk</a:t>
            </a:r>
            <a:r>
              <a:rPr lang="en-US" baseline="0" dirty="0"/>
              <a:t> of coronary heart disease and stroke by 2-4 times and the risk of developing lung cancer by 25 times.</a:t>
            </a:r>
            <a:r>
              <a:rPr lang="en-US" dirty="0"/>
              <a:t> </a:t>
            </a:r>
          </a:p>
          <a:p>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7</a:t>
            </a:fld>
            <a:endParaRPr lang="en-US"/>
          </a:p>
        </p:txBody>
      </p:sp>
    </p:spTree>
    <p:extLst>
      <p:ext uri="{BB962C8B-B14F-4D97-AF65-F5344CB8AC3E}">
        <p14:creationId xmlns:p14="http://schemas.microsoft.com/office/powerpoint/2010/main" val="443435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 know how harmful smoking is, we can understand why anti-smoking campaigns have intensified over the years. In 1971, all broadcast advertising was banned</a:t>
            </a:r>
            <a:r>
              <a:rPr lang="en-US" baseline="0" dirty="0"/>
              <a:t> from television and radio. A couple decades later, smoking was banned on domestic flights. A few years after that, in 1995, president Clinton announced the FDA’s plan to regulate tobacco, with sales and advertising aimed at minors being banned. In more recent news, just last year, Hawaii became the first state to raise the tobacco sale age to 21 and many states are trying to push legislation to follow suit.</a:t>
            </a:r>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8</a:t>
            </a:fld>
            <a:endParaRPr lang="en-US"/>
          </a:p>
        </p:txBody>
      </p:sp>
    </p:spTree>
    <p:extLst>
      <p:ext uri="{BB962C8B-B14F-4D97-AF65-F5344CB8AC3E}">
        <p14:creationId xmlns:p14="http://schemas.microsoft.com/office/powerpoint/2010/main" val="923189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addition to all of the </a:t>
            </a:r>
            <a:r>
              <a:rPr lang="en-US" dirty="0"/>
              <a:t>negative effects on</a:t>
            </a:r>
            <a:r>
              <a:rPr lang="en-US" baseline="0" dirty="0"/>
              <a:t> health, smoking has also been associated with increased health care utilization and costs. Smoking costs the US billions of dollars each year. In 2014, the Center for Disease Control estimated that the total economic cost of smoking was more than $300 billion a year; with nearly 170 billion of those dollars used in direct medical care for adults. </a:t>
            </a:r>
          </a:p>
          <a:p>
            <a:r>
              <a:rPr lang="en-US" baseline="0" dirty="0"/>
              <a:t>Smoking has also been linked to increased absenteeism from work resulting in lost productivity and  major economic losses.</a:t>
            </a:r>
            <a:endParaRPr lang="en-US" dirty="0"/>
          </a:p>
        </p:txBody>
      </p:sp>
      <p:sp>
        <p:nvSpPr>
          <p:cNvPr id="4" name="Slide Number Placeholder 3"/>
          <p:cNvSpPr>
            <a:spLocks noGrp="1"/>
          </p:cNvSpPr>
          <p:nvPr>
            <p:ph type="sldNum" sz="quarter" idx="10"/>
          </p:nvPr>
        </p:nvSpPr>
        <p:spPr/>
        <p:txBody>
          <a:bodyPr/>
          <a:lstStyle/>
          <a:p>
            <a:fld id="{95965E72-8247-8A40-9C4B-7CE54CD23394}" type="slidenum">
              <a:rPr lang="en-US" smtClean="0"/>
              <a:t>9</a:t>
            </a:fld>
            <a:endParaRPr lang="en-US"/>
          </a:p>
        </p:txBody>
      </p:sp>
    </p:spTree>
    <p:extLst>
      <p:ext uri="{BB962C8B-B14F-4D97-AF65-F5344CB8AC3E}">
        <p14:creationId xmlns:p14="http://schemas.microsoft.com/office/powerpoint/2010/main" val="11887313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7" y="4243845"/>
            <a:ext cx="2307831" cy="276940"/>
          </a:xfrm>
          <a:prstGeom prst="rect">
            <a:avLst/>
          </a:prstGeom>
        </p:spPr>
      </p:pic>
      <p:sp>
        <p:nvSpPr>
          <p:cNvPr id="9" name="Rectangle 8"/>
          <p:cNvSpPr/>
          <p:nvPr/>
        </p:nvSpPr>
        <p:spPr bwMode="ltGray">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p:spPr>
        <p:txBody>
          <a:bodyPr anchor="b">
            <a:noAutofit/>
          </a:bodyPr>
          <a:lstStyle>
            <a:lvl1pPr algn="r">
              <a:defRPr sz="4800"/>
            </a:lvl1pPr>
          </a:lstStyle>
          <a:p>
            <a:r>
              <a:rPr lang="en-US"/>
              <a:t>Click to edit Master title style</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4555655" y="5936188"/>
            <a:ext cx="2057400" cy="365125"/>
          </a:xfrm>
        </p:spPr>
        <p:txBody>
          <a:bodyPr/>
          <a:lstStyle/>
          <a:p>
            <a:fld id="{3EB4CA29-70BB-4FD6-B96F-900219F232B5}" type="datetimeFigureOut">
              <a:rPr lang="en-US" smtClean="0"/>
              <a:t>9/3/18</a:t>
            </a:fld>
            <a:endParaRPr lang="en-US"/>
          </a:p>
        </p:txBody>
      </p:sp>
      <p:sp>
        <p:nvSpPr>
          <p:cNvPr id="5" name="Footer Placeholder 4"/>
          <p:cNvSpPr>
            <a:spLocks noGrp="1"/>
          </p:cNvSpPr>
          <p:nvPr>
            <p:ph type="ftr" sz="quarter" idx="11"/>
          </p:nvPr>
        </p:nvSpPr>
        <p:spPr>
          <a:xfrm>
            <a:off x="533401" y="5936189"/>
            <a:ext cx="4021666" cy="365125"/>
          </a:xfrm>
        </p:spPr>
        <p:txBody>
          <a:bodyPr/>
          <a:lstStyle/>
          <a:p>
            <a:endParaRPr lang="en-US"/>
          </a:p>
        </p:txBody>
      </p:sp>
      <p:sp>
        <p:nvSpPr>
          <p:cNvPr id="6" name="Slide Number Placeholder 5"/>
          <p:cNvSpPr>
            <a:spLocks noGrp="1"/>
          </p:cNvSpPr>
          <p:nvPr>
            <p:ph type="sldNum" sz="quarter" idx="12"/>
          </p:nvPr>
        </p:nvSpPr>
        <p:spPr>
          <a:xfrm>
            <a:off x="7010399" y="2750337"/>
            <a:ext cx="1370293" cy="1356442"/>
          </a:xfrm>
        </p:spPr>
        <p:txBody>
          <a:bodyPr/>
          <a:lstStyle/>
          <a:p>
            <a:fld id="{B5268708-AEFE-4B42-B449-0528529A604B}" type="slidenum">
              <a:rPr lang="en-US" smtClean="0"/>
              <a:t>‹#›</a:t>
            </a:fld>
            <a:endParaRPr lang="en-US"/>
          </a:p>
        </p:txBody>
      </p:sp>
    </p:spTree>
    <p:extLst>
      <p:ext uri="{BB962C8B-B14F-4D97-AF65-F5344CB8AC3E}">
        <p14:creationId xmlns:p14="http://schemas.microsoft.com/office/powerpoint/2010/main" val="422941783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20" name="Group 19"/>
          <p:cNvGrpSpPr/>
          <p:nvPr/>
        </p:nvGrpSpPr>
        <p:grpSpPr>
          <a:xfrm>
            <a:off x="0" y="45720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31639" y="609598"/>
            <a:ext cx="6896534"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33401" y="5256098"/>
            <a:ext cx="6894772"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B4CA29-70BB-4FD6-B96F-900219F232B5}" type="datetimeFigureOut">
              <a:rPr lang="en-US" smtClean="0"/>
              <a:t>9/3/18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856438" y="4711310"/>
            <a:ext cx="1149836" cy="1090789"/>
          </a:xfrm>
        </p:spPr>
        <p:txBody>
          <a:bodyPr/>
          <a:lstStyle/>
          <a:p>
            <a:fld id="{B5268708-AEFE-4B42-B449-0528529A604B}" type="slidenum">
              <a:rPr lang="en-US" smtClean="0"/>
              <a:t>‹#›</a:t>
            </a:fld>
            <a:endParaRPr lang="en-US"/>
          </a:p>
        </p:txBody>
      </p:sp>
    </p:spTree>
    <p:extLst>
      <p:ext uri="{BB962C8B-B14F-4D97-AF65-F5344CB8AC3E}">
        <p14:creationId xmlns:p14="http://schemas.microsoft.com/office/powerpoint/2010/main" val="23277325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21" name="Group 20"/>
          <p:cNvGrpSpPr/>
          <p:nvPr/>
        </p:nvGrpSpPr>
        <p:grpSpPr>
          <a:xfrm>
            <a:off x="0" y="4572000"/>
            <a:ext cx="9161969" cy="1677035"/>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531638" y="4710340"/>
            <a:ext cx="6889151"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B4CA29-70BB-4FD6-B96F-900219F232B5}" type="datetimeFigureOut">
              <a:rPr lang="en-US" smtClean="0"/>
              <a:t>9/3/18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856438" y="4711616"/>
            <a:ext cx="1149836" cy="1090789"/>
          </a:xfrm>
        </p:spPr>
        <p:txBody>
          <a:bodyPr/>
          <a:lstStyle/>
          <a:p>
            <a:fld id="{B5268708-AEFE-4B42-B449-0528529A604B}" type="slidenum">
              <a:rPr lang="en-US" smtClean="0"/>
              <a:t>‹#›</a:t>
            </a:fld>
            <a:endParaRPr lang="en-US"/>
          </a:p>
        </p:txBody>
      </p:sp>
    </p:spTree>
    <p:extLst>
      <p:ext uri="{BB962C8B-B14F-4D97-AF65-F5344CB8AC3E}">
        <p14:creationId xmlns:p14="http://schemas.microsoft.com/office/powerpoint/2010/main" val="1385103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989438" y="3660763"/>
            <a:ext cx="5987731"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531638" y="4710340"/>
            <a:ext cx="6903919"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B4CA29-70BB-4FD6-B96F-900219F232B5}" type="datetimeFigureOut">
              <a:rPr lang="en-US" smtClean="0"/>
              <a:t>9/3/18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856438" y="4709926"/>
            <a:ext cx="1149836" cy="1090789"/>
          </a:xfrm>
        </p:spPr>
        <p:txBody>
          <a:bodyPr/>
          <a:lstStyle/>
          <a:p>
            <a:fld id="{B5268708-AEFE-4B42-B449-0528529A604B}" type="slidenum">
              <a:rPr lang="en-US" smtClean="0"/>
              <a:t>‹#›</a:t>
            </a:fld>
            <a:endParaRPr lang="en-US"/>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8333850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531639" y="5300150"/>
            <a:ext cx="6896534" cy="51195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B4CA29-70BB-4FD6-B96F-900219F232B5}" type="datetimeFigureOut">
              <a:rPr lang="en-US" smtClean="0"/>
              <a:t>9/3/18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856438" y="4709926"/>
            <a:ext cx="1149836" cy="1090789"/>
          </a:xfrm>
        </p:spPr>
        <p:txBody>
          <a:bodyPr/>
          <a:lstStyle/>
          <a:p>
            <a:fld id="{B5268708-AEFE-4B42-B449-0528529A604B}" type="slidenum">
              <a:rPr lang="en-US" smtClean="0"/>
              <a:t>‹#›</a:t>
            </a:fld>
            <a:endParaRPr lang="en-US"/>
          </a:p>
        </p:txBody>
      </p:sp>
    </p:spTree>
    <p:extLst>
      <p:ext uri="{BB962C8B-B14F-4D97-AF65-F5344CB8AC3E}">
        <p14:creationId xmlns:p14="http://schemas.microsoft.com/office/powerpoint/2010/main" val="1103431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grpSp>
        <p:nvGrpSpPr>
          <p:cNvPr id="23" name="Group 22"/>
          <p:cNvGrpSpPr/>
          <p:nvPr/>
        </p:nvGrpSpPr>
        <p:grpSpPr>
          <a:xfrm>
            <a:off x="0" y="609600"/>
            <a:ext cx="9161969" cy="1677035"/>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532629" y="2329489"/>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539777" y="3015290"/>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2878413"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2879710" y="3007906"/>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5226136"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5233520" y="3007905"/>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EB4CA29-70BB-4FD6-B96F-900219F232B5}" type="datetimeFigureOut">
              <a:rPr lang="en-US" smtClean="0"/>
              <a:t>9/3/18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268708-AEFE-4B42-B449-0528529A604B}" type="slidenum">
              <a:rPr lang="en-US" smtClean="0"/>
              <a:t>‹#›</a:t>
            </a:fld>
            <a:endParaRPr lang="en-US"/>
          </a:p>
        </p:txBody>
      </p:sp>
    </p:spTree>
    <p:extLst>
      <p:ext uri="{BB962C8B-B14F-4D97-AF65-F5344CB8AC3E}">
        <p14:creationId xmlns:p14="http://schemas.microsoft.com/office/powerpoint/2010/main" val="17006241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grpSp>
        <p:nvGrpSpPr>
          <p:cNvPr id="34" name="Group 33"/>
          <p:cNvGrpSpPr/>
          <p:nvPr/>
        </p:nvGrpSpPr>
        <p:grpSpPr>
          <a:xfrm>
            <a:off x="0" y="609600"/>
            <a:ext cx="9161969" cy="1677035"/>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32391" y="4297503"/>
            <a:ext cx="219225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532391" y="4873765"/>
            <a:ext cx="219225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2870497" y="4297503"/>
            <a:ext cx="221507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2869483" y="4873764"/>
            <a:ext cx="2218004"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5231028" y="4297503"/>
            <a:ext cx="2194333"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230934" y="4873762"/>
            <a:ext cx="2197239"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EB4CA29-70BB-4FD6-B96F-900219F232B5}" type="datetimeFigureOut">
              <a:rPr lang="en-US" smtClean="0"/>
              <a:t>9/3/18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268708-AEFE-4B42-B449-0528529A604B}" type="slidenum">
              <a:rPr lang="en-US" smtClean="0"/>
              <a:t>‹#›</a:t>
            </a:fld>
            <a:endParaRPr lang="en-US"/>
          </a:p>
        </p:txBody>
      </p:sp>
    </p:spTree>
    <p:extLst>
      <p:ext uri="{BB962C8B-B14F-4D97-AF65-F5344CB8AC3E}">
        <p14:creationId xmlns:p14="http://schemas.microsoft.com/office/powerpoint/2010/main" val="1160997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6" name="Group 15"/>
          <p:cNvGrpSpPr/>
          <p:nvPr/>
        </p:nvGrpSpPr>
        <p:grpSpPr>
          <a:xfrm>
            <a:off x="0" y="609600"/>
            <a:ext cx="9161969" cy="1677035"/>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B4CA29-70BB-4FD6-B96F-900219F232B5}" type="datetimeFigureOut">
              <a:rPr lang="en-US" smtClean="0"/>
              <a:t>9/3/18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268708-AEFE-4B42-B449-0528529A604B}" type="slidenum">
              <a:rPr lang="en-US" smtClean="0"/>
              <a:t>‹#›</a:t>
            </a:fld>
            <a:endParaRPr lang="en-US"/>
          </a:p>
        </p:txBody>
      </p:sp>
    </p:spTree>
    <p:extLst>
      <p:ext uri="{BB962C8B-B14F-4D97-AF65-F5344CB8AC3E}">
        <p14:creationId xmlns:p14="http://schemas.microsoft.com/office/powerpoint/2010/main" val="12279449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4" name="Group 13"/>
          <p:cNvGrpSpPr/>
          <p:nvPr/>
        </p:nvGrpSpPr>
        <p:grpSpPr>
          <a:xfrm rot="5400000">
            <a:off x="4575305" y="2747178"/>
            <a:ext cx="6862555" cy="1368199"/>
            <a:chOff x="2281445" y="609600"/>
            <a:chExt cx="6862555" cy="1368199"/>
          </a:xfrm>
        </p:grpSpPr>
        <p:sp>
          <p:nvSpPr>
            <p:cNvPr id="12" name="Rectangle 11"/>
            <p:cNvSpPr/>
            <p:nvPr/>
          </p:nvSpPr>
          <p:spPr bwMode="ltGray">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0241" y="609598"/>
            <a:ext cx="6576359"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029144" y="5936188"/>
            <a:ext cx="2057400" cy="365125"/>
          </a:xfrm>
        </p:spPr>
        <p:txBody>
          <a:bodyPr/>
          <a:lstStyle/>
          <a:p>
            <a:fld id="{3EB4CA29-70BB-4FD6-B96F-900219F232B5}" type="datetimeFigureOut">
              <a:rPr lang="en-US" smtClean="0"/>
              <a:t>9/3/18</a:t>
            </a:fld>
            <a:endParaRPr lang="en-US"/>
          </a:p>
        </p:txBody>
      </p:sp>
      <p:sp>
        <p:nvSpPr>
          <p:cNvPr id="5" name="Footer Placeholder 4"/>
          <p:cNvSpPr>
            <a:spLocks noGrp="1"/>
          </p:cNvSpPr>
          <p:nvPr>
            <p:ph type="ftr" sz="quarter" idx="11"/>
          </p:nvPr>
        </p:nvSpPr>
        <p:spPr>
          <a:xfrm>
            <a:off x="510241" y="5936189"/>
            <a:ext cx="4518959" cy="365125"/>
          </a:xfrm>
        </p:spPr>
        <p:txBody>
          <a:bodyPr/>
          <a:lstStyle/>
          <a:p>
            <a:endParaRPr lang="en-US"/>
          </a:p>
        </p:txBody>
      </p:sp>
      <p:sp>
        <p:nvSpPr>
          <p:cNvPr id="6" name="Slide Number Placeholder 5"/>
          <p:cNvSpPr>
            <a:spLocks noGrp="1"/>
          </p:cNvSpPr>
          <p:nvPr>
            <p:ph type="sldNum" sz="quarter" idx="12"/>
          </p:nvPr>
        </p:nvSpPr>
        <p:spPr>
          <a:xfrm>
            <a:off x="7431152" y="5432500"/>
            <a:ext cx="1149636" cy="1273100"/>
          </a:xfrm>
        </p:spPr>
        <p:txBody>
          <a:bodyPr anchor="t"/>
          <a:lstStyle>
            <a:lvl1pPr algn="ctr">
              <a:defRPr/>
            </a:lvl1pPr>
          </a:lstStyle>
          <a:p>
            <a:fld id="{B5268708-AEFE-4B42-B449-0528529A604B}" type="slidenum">
              <a:rPr lang="en-US" smtClean="0"/>
              <a:t>‹#›</a:t>
            </a:fld>
            <a:endParaRPr lang="en-US"/>
          </a:p>
        </p:txBody>
      </p:sp>
    </p:spTree>
    <p:extLst>
      <p:ext uri="{BB962C8B-B14F-4D97-AF65-F5344CB8AC3E}">
        <p14:creationId xmlns:p14="http://schemas.microsoft.com/office/powerpoint/2010/main" val="2910886564"/>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079500" y="457200"/>
            <a:ext cx="7378700" cy="1143000"/>
          </a:xfrm>
        </p:spPr>
        <p:txBody>
          <a:bodyPr/>
          <a:lstStyle/>
          <a:p>
            <a:r>
              <a:rPr lang="en-US"/>
              <a:t>Click to edit Master title style</a:t>
            </a:r>
          </a:p>
        </p:txBody>
      </p:sp>
      <p:sp>
        <p:nvSpPr>
          <p:cNvPr id="3" name="ClipArt Placeholder 2"/>
          <p:cNvSpPr>
            <a:spLocks noGrp="1"/>
          </p:cNvSpPr>
          <p:nvPr>
            <p:ph type="clipArt" sz="half" idx="1"/>
          </p:nvPr>
        </p:nvSpPr>
        <p:spPr>
          <a:xfrm>
            <a:off x="533400" y="2209800"/>
            <a:ext cx="3902075" cy="3881438"/>
          </a:xfrm>
        </p:spPr>
        <p:txBody>
          <a:bodyPr/>
          <a:lstStyle/>
          <a:p>
            <a:endParaRPr lang="en-US"/>
          </a:p>
        </p:txBody>
      </p:sp>
      <p:sp>
        <p:nvSpPr>
          <p:cNvPr id="4" name="Text Placeholder 3"/>
          <p:cNvSpPr>
            <a:spLocks noGrp="1"/>
          </p:cNvSpPr>
          <p:nvPr>
            <p:ph type="body" sz="half" idx="2"/>
          </p:nvPr>
        </p:nvSpPr>
        <p:spPr>
          <a:xfrm>
            <a:off x="4587875" y="2209800"/>
            <a:ext cx="3903663" cy="38814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09625" y="6373813"/>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32138" y="6376988"/>
            <a:ext cx="30861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89713" y="6376988"/>
            <a:ext cx="2193925" cy="457200"/>
          </a:xfrm>
        </p:spPr>
        <p:txBody>
          <a:bodyPr/>
          <a:lstStyle>
            <a:lvl1pPr>
              <a:defRPr/>
            </a:lvl1pPr>
          </a:lstStyle>
          <a:p>
            <a:fld id="{3AC708F0-2446-4FBF-8F60-639EAABD98D2}" type="slidenum">
              <a:rPr lang="en-US" altLang="en-US"/>
              <a:pPr/>
              <a:t>‹#›</a:t>
            </a:fld>
            <a:endParaRPr lang="en-US" altLang="en-US"/>
          </a:p>
        </p:txBody>
      </p:sp>
    </p:spTree>
    <p:extLst>
      <p:ext uri="{BB962C8B-B14F-4D97-AF65-F5344CB8AC3E}">
        <p14:creationId xmlns:p14="http://schemas.microsoft.com/office/powerpoint/2010/main" val="2311603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EB4CA29-70BB-4FD6-B96F-900219F232B5}" type="datetimeFigureOut">
              <a:rPr lang="en-US" smtClean="0"/>
              <a:t>9/3/18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268708-AEFE-4B42-B449-0528529A604B}" type="slidenum">
              <a:rPr lang="en-US" smtClean="0"/>
              <a:t>‹#›</a:t>
            </a:fld>
            <a:endParaRPr lang="en-US"/>
          </a:p>
        </p:txBody>
      </p:sp>
    </p:spTree>
    <p:extLst>
      <p:ext uri="{BB962C8B-B14F-4D97-AF65-F5344CB8AC3E}">
        <p14:creationId xmlns:p14="http://schemas.microsoft.com/office/powerpoint/2010/main" val="1273232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8" name="Group 17"/>
          <p:cNvGrpSpPr/>
          <p:nvPr/>
        </p:nvGrpSpPr>
        <p:grpSpPr>
          <a:xfrm>
            <a:off x="0" y="2728432"/>
            <a:ext cx="9161969" cy="1677035"/>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531639" y="4232172"/>
            <a:ext cx="688915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365810" y="5936188"/>
            <a:ext cx="2057400" cy="365125"/>
          </a:xfrm>
        </p:spPr>
        <p:txBody>
          <a:bodyPr/>
          <a:lstStyle/>
          <a:p>
            <a:fld id="{3EB4CA29-70BB-4FD6-B96F-900219F232B5}" type="datetimeFigureOut">
              <a:rPr lang="en-US" smtClean="0"/>
              <a:t>9/3/18</a:t>
            </a:fld>
            <a:endParaRPr lang="en-US"/>
          </a:p>
        </p:txBody>
      </p:sp>
      <p:sp>
        <p:nvSpPr>
          <p:cNvPr id="5" name="Footer Placeholder 4"/>
          <p:cNvSpPr>
            <a:spLocks noGrp="1"/>
          </p:cNvSpPr>
          <p:nvPr>
            <p:ph type="ftr" sz="quarter" idx="11"/>
          </p:nvPr>
        </p:nvSpPr>
        <p:spPr>
          <a:xfrm>
            <a:off x="533400" y="5936189"/>
            <a:ext cx="4834673" cy="365125"/>
          </a:xfrm>
        </p:spPr>
        <p:txBody>
          <a:bodyPr/>
          <a:lstStyle/>
          <a:p>
            <a:endParaRPr lang="en-US"/>
          </a:p>
        </p:txBody>
      </p:sp>
      <p:sp>
        <p:nvSpPr>
          <p:cNvPr id="6" name="Slide Number Placeholder 5"/>
          <p:cNvSpPr>
            <a:spLocks noGrp="1"/>
          </p:cNvSpPr>
          <p:nvPr>
            <p:ph type="sldNum" sz="quarter" idx="12"/>
          </p:nvPr>
        </p:nvSpPr>
        <p:spPr>
          <a:xfrm>
            <a:off x="7856438" y="2869896"/>
            <a:ext cx="1149836" cy="1090789"/>
          </a:xfrm>
        </p:spPr>
        <p:txBody>
          <a:bodyPr/>
          <a:lstStyle/>
          <a:p>
            <a:fld id="{B5268708-AEFE-4B42-B449-0528529A604B}" type="slidenum">
              <a:rPr lang="en-US" smtClean="0"/>
              <a:t>‹#›</a:t>
            </a:fld>
            <a:endParaRPr lang="en-US"/>
          </a:p>
        </p:txBody>
      </p:sp>
    </p:spTree>
    <p:extLst>
      <p:ext uri="{BB962C8B-B14F-4D97-AF65-F5344CB8AC3E}">
        <p14:creationId xmlns:p14="http://schemas.microsoft.com/office/powerpoint/2010/main" val="3563160138"/>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33400" y="2336873"/>
            <a:ext cx="3357899"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061128" y="2336873"/>
            <a:ext cx="3359661"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EB4CA29-70BB-4FD6-B96F-900219F232B5}" type="datetimeFigureOut">
              <a:rPr lang="en-US" smtClean="0"/>
              <a:t>9/3/18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268708-AEFE-4B42-B449-0528529A604B}" type="slidenum">
              <a:rPr lang="en-US" smtClean="0"/>
              <a:t>‹#›</a:t>
            </a:fld>
            <a:endParaRPr lang="en-US"/>
          </a:p>
        </p:txBody>
      </p:sp>
    </p:spTree>
    <p:extLst>
      <p:ext uri="{BB962C8B-B14F-4D97-AF65-F5344CB8AC3E}">
        <p14:creationId xmlns:p14="http://schemas.microsoft.com/office/powerpoint/2010/main" val="111578165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8" name="Group 27"/>
          <p:cNvGrpSpPr/>
          <p:nvPr/>
        </p:nvGrpSpPr>
        <p:grpSpPr>
          <a:xfrm>
            <a:off x="0" y="609600"/>
            <a:ext cx="9161969" cy="1677035"/>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0988" y="2336874"/>
            <a:ext cx="314508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31638" y="3030009"/>
            <a:ext cx="336704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82646" y="2336873"/>
            <a:ext cx="3145527"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061129" y="3030009"/>
            <a:ext cx="3367044"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EB4CA29-70BB-4FD6-B96F-900219F232B5}" type="datetimeFigureOut">
              <a:rPr lang="en-US" smtClean="0"/>
              <a:t>9/3/18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268708-AEFE-4B42-B449-0528529A604B}" type="slidenum">
              <a:rPr lang="en-US" smtClean="0"/>
              <a:t>‹#›</a:t>
            </a:fld>
            <a:endParaRPr lang="en-US"/>
          </a:p>
        </p:txBody>
      </p:sp>
    </p:spTree>
    <p:extLst>
      <p:ext uri="{BB962C8B-B14F-4D97-AF65-F5344CB8AC3E}">
        <p14:creationId xmlns:p14="http://schemas.microsoft.com/office/powerpoint/2010/main" val="57783162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p:cNvGrpSpPr/>
          <p:nvPr/>
        </p:nvGrpSpPr>
        <p:grpSpPr>
          <a:xfrm>
            <a:off x="0" y="609600"/>
            <a:ext cx="9161969" cy="1677035"/>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EB4CA29-70BB-4FD6-B96F-900219F232B5}" type="datetimeFigureOut">
              <a:rPr lang="en-US" smtClean="0"/>
              <a:t>9/3/18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268708-AEFE-4B42-B449-0528529A604B}" type="slidenum">
              <a:rPr lang="en-US" smtClean="0"/>
              <a:t>‹#›</a:t>
            </a:fld>
            <a:endParaRPr lang="en-US"/>
          </a:p>
        </p:txBody>
      </p:sp>
    </p:spTree>
    <p:extLst>
      <p:ext uri="{BB962C8B-B14F-4D97-AF65-F5344CB8AC3E}">
        <p14:creationId xmlns:p14="http://schemas.microsoft.com/office/powerpoint/2010/main" val="2457262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a:extLst>
              <a:ext uri="{28A0092B-C50C-407E-A947-70E740481C1C}">
                <a14:useLocalDpi xmlns:a14="http://schemas.microsoft.com/office/drawing/2010/main" val="0"/>
              </a:ext>
            </a:extLst>
          </a:blip>
          <a:srcRect r="9871"/>
          <a:stretch/>
        </p:blipFill>
        <p:spPr>
          <a:xfrm>
            <a:off x="7717217" y="1973262"/>
            <a:ext cx="1444752" cy="144270"/>
          </a:xfrm>
          <a:prstGeom prst="rect">
            <a:avLst/>
          </a:prstGeom>
        </p:spPr>
      </p:pic>
      <p:sp>
        <p:nvSpPr>
          <p:cNvPr id="14" name="Rectangle 13"/>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EB4CA29-70BB-4FD6-B96F-900219F232B5}" type="datetimeFigureOut">
              <a:rPr lang="en-US" smtClean="0"/>
              <a:t>9/3/18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268708-AEFE-4B42-B449-0528529A604B}" type="slidenum">
              <a:rPr lang="en-US" smtClean="0"/>
              <a:t>‹#›</a:t>
            </a:fld>
            <a:endParaRPr lang="en-US"/>
          </a:p>
        </p:txBody>
      </p:sp>
    </p:spTree>
    <p:extLst>
      <p:ext uri="{BB962C8B-B14F-4D97-AF65-F5344CB8AC3E}">
        <p14:creationId xmlns:p14="http://schemas.microsoft.com/office/powerpoint/2010/main" val="306196876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3514385" y="2336874"/>
            <a:ext cx="3913788"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3401" y="2336873"/>
            <a:ext cx="279624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B4CA29-70BB-4FD6-B96F-900219F232B5}" type="datetimeFigureOut">
              <a:rPr lang="en-US" smtClean="0"/>
              <a:t>9/3/18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268708-AEFE-4B42-B449-0528529A604B}" type="slidenum">
              <a:rPr lang="en-US" smtClean="0"/>
              <a:t>‹#›</a:t>
            </a:fld>
            <a:endParaRPr lang="en-US"/>
          </a:p>
        </p:txBody>
      </p:sp>
    </p:spTree>
    <p:extLst>
      <p:ext uri="{BB962C8B-B14F-4D97-AF65-F5344CB8AC3E}">
        <p14:creationId xmlns:p14="http://schemas.microsoft.com/office/powerpoint/2010/main" val="3473146864"/>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10956" y="2336874"/>
            <a:ext cx="3917217"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31638" y="2336874"/>
            <a:ext cx="2798487"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EB4CA29-70BB-4FD6-B96F-900219F232B5}" type="datetimeFigureOut">
              <a:rPr lang="en-US" smtClean="0"/>
              <a:t>9/3/18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268708-AEFE-4B42-B449-0528529A604B}" type="slidenum">
              <a:rPr lang="en-US" smtClean="0"/>
              <a:t>‹#›</a:t>
            </a:fld>
            <a:endParaRPr lang="en-US"/>
          </a:p>
        </p:txBody>
      </p:sp>
    </p:spTree>
    <p:extLst>
      <p:ext uri="{BB962C8B-B14F-4D97-AF65-F5344CB8AC3E}">
        <p14:creationId xmlns:p14="http://schemas.microsoft.com/office/powerpoint/2010/main" val="4203156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20">
            <a:alphaModFix amt="10000"/>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extLst>
            <a:ext uri="{909E8E84-426E-40dd-AFC4-6F175D3DCCD1}">
              <a14:hiddenFill xmlns:a14="http://schemas.microsoft.com/office/drawing/2010/main" xmlns="">
                <a:solidFill>
                  <a:srgbClr val="FFFFFF"/>
                </a:solidFill>
              </a14:hiddenFill>
            </a:ext>
          </a:extLst>
        </p:spPr>
      </p:pic>
      <p:sp>
        <p:nvSpPr>
          <p:cNvPr id="2" name="Title Placeholder 1"/>
          <p:cNvSpPr>
            <a:spLocks noGrp="1"/>
          </p:cNvSpPr>
          <p:nvPr>
            <p:ph type="title"/>
          </p:nvPr>
        </p:nvSpPr>
        <p:spPr>
          <a:xfrm>
            <a:off x="531639" y="753228"/>
            <a:ext cx="6896534"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3400" y="2336873"/>
            <a:ext cx="6887389"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67881" y="5936188"/>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EB4CA29-70BB-4FD6-B96F-900219F232B5}" type="datetimeFigureOut">
              <a:rPr lang="en-US" smtClean="0"/>
              <a:t>9/3/18</a:t>
            </a:fld>
            <a:endParaRPr lang="en-US"/>
          </a:p>
        </p:txBody>
      </p:sp>
      <p:sp>
        <p:nvSpPr>
          <p:cNvPr id="5" name="Footer Placeholder 4"/>
          <p:cNvSpPr>
            <a:spLocks noGrp="1"/>
          </p:cNvSpPr>
          <p:nvPr>
            <p:ph type="ftr" sz="quarter" idx="3"/>
          </p:nvPr>
        </p:nvSpPr>
        <p:spPr>
          <a:xfrm>
            <a:off x="533400" y="5936189"/>
            <a:ext cx="4834673"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848600" y="753228"/>
            <a:ext cx="1157674"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B5268708-AEFE-4B42-B449-0528529A604B}" type="slidenum">
              <a:rPr lang="en-US" smtClean="0"/>
              <a:t>‹#›</a:t>
            </a:fld>
            <a:endParaRPr lang="en-US"/>
          </a:p>
        </p:txBody>
      </p:sp>
    </p:spTree>
    <p:extLst>
      <p:ext uri="{BB962C8B-B14F-4D97-AF65-F5344CB8AC3E}">
        <p14:creationId xmlns:p14="http://schemas.microsoft.com/office/powerpoint/2010/main" val="292094190"/>
      </p:ext>
    </p:extLst>
  </p:cSld>
  <p:clrMap bg1="dk1" tx1="lt1" bg2="dk2" tx2="lt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 id="2147484147" r:id="rId13"/>
    <p:sldLayoutId id="2147484148" r:id="rId14"/>
    <p:sldLayoutId id="2147484149" r:id="rId15"/>
    <p:sldLayoutId id="2147484150" r:id="rId16"/>
    <p:sldLayoutId id="2147484151" r:id="rId17"/>
    <p:sldLayoutId id="2147484152" r:id="rId18"/>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3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9.emf"/></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cdc.gov/vitalsigns/ecigarette-ads/index.html#infographics" TargetMode="External"/><Relationship Id="rId2" Type="http://schemas.openxmlformats.org/officeDocument/2006/relationships/notesSlide" Target="../notesSlides/notesSlide56.xml"/><Relationship Id="rId1" Type="http://schemas.openxmlformats.org/officeDocument/2006/relationships/slideLayout" Target="../slideLayouts/slideLayout9.xml"/><Relationship Id="rId4" Type="http://schemas.openxmlformats.org/officeDocument/2006/relationships/image" Target="../media/image37.jpeg"/></Relationships>
</file>

<file path=ppt/slides/_rels/slide5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2.png"/></Relationships>
</file>

<file path=ppt/slides/_rels/slide6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2035" y="2590800"/>
            <a:ext cx="6324601" cy="1371600"/>
          </a:xfrm>
        </p:spPr>
        <p:txBody>
          <a:bodyPr>
            <a:normAutofit fontScale="90000"/>
          </a:bodyPr>
          <a:lstStyle/>
          <a:p>
            <a:pPr algn="l"/>
            <a:r>
              <a:rPr lang="en-US" sz="3600" dirty="0"/>
              <a:t>E-Cigarettes: Quitting Smoking or Picking up a New Habit(s)?</a:t>
            </a:r>
          </a:p>
        </p:txBody>
      </p:sp>
      <p:sp>
        <p:nvSpPr>
          <p:cNvPr id="3" name="Subtitle 2"/>
          <p:cNvSpPr>
            <a:spLocks noGrp="1"/>
          </p:cNvSpPr>
          <p:nvPr>
            <p:ph type="subTitle" idx="1"/>
          </p:nvPr>
        </p:nvSpPr>
        <p:spPr>
          <a:xfrm>
            <a:off x="228600" y="5257800"/>
            <a:ext cx="6400800" cy="1219200"/>
          </a:xfrm>
        </p:spPr>
        <p:txBody>
          <a:bodyPr>
            <a:normAutofit fontScale="85000" lnSpcReduction="20000"/>
          </a:bodyPr>
          <a:lstStyle/>
          <a:p>
            <a:pPr algn="l"/>
            <a:r>
              <a:rPr lang="en-US" dirty="0">
                <a:solidFill>
                  <a:schemeClr val="tx1"/>
                </a:solidFill>
              </a:rPr>
              <a:t>A. Purush Rao, MD</a:t>
            </a:r>
          </a:p>
          <a:p>
            <a:pPr algn="l"/>
            <a:r>
              <a:rPr lang="en-US" dirty="0">
                <a:solidFill>
                  <a:schemeClr val="tx1"/>
                </a:solidFill>
              </a:rPr>
              <a:t>Associate Professor of Clinica</a:t>
            </a:r>
            <a:r>
              <a:rPr lang="en-US" dirty="0"/>
              <a:t>l Medicine</a:t>
            </a:r>
          </a:p>
          <a:p>
            <a:pPr algn="l"/>
            <a:r>
              <a:rPr lang="en-US" dirty="0">
                <a:solidFill>
                  <a:schemeClr val="tx1"/>
                </a:solidFill>
              </a:rPr>
              <a:t>Keck Schoo</a:t>
            </a:r>
            <a:r>
              <a:rPr lang="en-US" dirty="0"/>
              <a:t>l of Medicine</a:t>
            </a:r>
          </a:p>
          <a:p>
            <a:pPr algn="l"/>
            <a:r>
              <a:rPr lang="en-US" dirty="0">
                <a:solidFill>
                  <a:schemeClr val="tx1"/>
                </a:solidFill>
              </a:rPr>
              <a:t>University of Southern California</a:t>
            </a:r>
          </a:p>
        </p:txBody>
      </p:sp>
    </p:spTree>
    <p:extLst>
      <p:ext uri="{BB962C8B-B14F-4D97-AF65-F5344CB8AC3E}">
        <p14:creationId xmlns:p14="http://schemas.microsoft.com/office/powerpoint/2010/main" val="1606229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Quitting is Beneficial</a:t>
            </a:r>
          </a:p>
        </p:txBody>
      </p:sp>
      <p:sp>
        <p:nvSpPr>
          <p:cNvPr id="3" name="Content Placeholder 2"/>
          <p:cNvSpPr>
            <a:spLocks noGrp="1"/>
          </p:cNvSpPr>
          <p:nvPr>
            <p:ph idx="1"/>
          </p:nvPr>
        </p:nvSpPr>
        <p:spPr>
          <a:xfrm>
            <a:off x="685330" y="2367093"/>
            <a:ext cx="7772870" cy="3805107"/>
          </a:xfrm>
        </p:spPr>
        <p:txBody>
          <a:bodyPr>
            <a:normAutofit/>
          </a:bodyPr>
          <a:lstStyle/>
          <a:p>
            <a:r>
              <a:rPr lang="en-US" dirty="0"/>
              <a:t>Quitting smoking greatly reduces the risk of developing smoking-related diseases</a:t>
            </a:r>
          </a:p>
          <a:p>
            <a:endParaRPr lang="en-US" b="1" dirty="0"/>
          </a:p>
          <a:p>
            <a:r>
              <a:rPr lang="en-US" b="1" dirty="0"/>
              <a:t>Nearly 7 out of 10 (68.8%) adult smokers reported in 2010 that they wanted to quit</a:t>
            </a:r>
          </a:p>
          <a:p>
            <a:endParaRPr lang="en-US" dirty="0"/>
          </a:p>
          <a:p>
            <a:r>
              <a:rPr lang="en-US" dirty="0"/>
              <a:t>Quitting smoking is difficult and may require several attempts   </a:t>
            </a:r>
          </a:p>
          <a:p>
            <a:pPr lvl="1"/>
            <a:r>
              <a:rPr lang="en-US" altLang="en-US" dirty="0"/>
              <a:t>80% of attempts to quit smoking fail within a year</a:t>
            </a:r>
          </a:p>
        </p:txBody>
      </p:sp>
    </p:spTree>
    <p:extLst>
      <p:ext uri="{BB962C8B-B14F-4D97-AF65-F5344CB8AC3E}">
        <p14:creationId xmlns:p14="http://schemas.microsoft.com/office/powerpoint/2010/main" val="14163692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http://greatist.com/sites/default/files/styles/article_main/public/Smokers%20Timeline_V2.png?itok=c7DuSJ1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57200"/>
            <a:ext cx="8382000" cy="59436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76200" y="6400800"/>
            <a:ext cx="8686800" cy="230832"/>
          </a:xfrm>
          <a:prstGeom prst="rect">
            <a:avLst/>
          </a:prstGeom>
        </p:spPr>
        <p:txBody>
          <a:bodyPr wrap="square">
            <a:spAutoFit/>
          </a:bodyPr>
          <a:lstStyle/>
          <a:p>
            <a:pPr algn="r"/>
            <a:r>
              <a:rPr lang="en-US" sz="900" dirty="0"/>
              <a:t>http://greatist.com/health/ultimate-guide-quitting-smoking</a:t>
            </a:r>
          </a:p>
        </p:txBody>
      </p:sp>
    </p:spTree>
    <p:extLst>
      <p:ext uri="{BB962C8B-B14F-4D97-AF65-F5344CB8AC3E}">
        <p14:creationId xmlns:p14="http://schemas.microsoft.com/office/powerpoint/2010/main" val="3876133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Smoking Cessation</a:t>
            </a:r>
          </a:p>
        </p:txBody>
      </p:sp>
      <p:sp>
        <p:nvSpPr>
          <p:cNvPr id="3" name="Content Placeholder 2"/>
          <p:cNvSpPr>
            <a:spLocks noGrp="1"/>
          </p:cNvSpPr>
          <p:nvPr>
            <p:ph idx="1"/>
          </p:nvPr>
        </p:nvSpPr>
        <p:spPr>
          <a:xfrm>
            <a:off x="685330" y="2367093"/>
            <a:ext cx="7925270" cy="3728907"/>
          </a:xfrm>
        </p:spPr>
        <p:txBody>
          <a:bodyPr>
            <a:normAutofit/>
          </a:bodyPr>
          <a:lstStyle/>
          <a:p>
            <a:r>
              <a:rPr lang="en-US" sz="2400" dirty="0"/>
              <a:t>Several Methods – used individually or in combination</a:t>
            </a:r>
          </a:p>
          <a:p>
            <a:pPr marL="0" indent="0">
              <a:buNone/>
            </a:pPr>
            <a:endParaRPr lang="en-US" sz="2400" dirty="0"/>
          </a:p>
          <a:p>
            <a:pPr lvl="1"/>
            <a:r>
              <a:rPr lang="en-US" dirty="0"/>
              <a:t>“Cold Turkey” without assistance</a:t>
            </a:r>
          </a:p>
          <a:p>
            <a:pPr marL="457200" lvl="1" indent="0">
              <a:buNone/>
            </a:pPr>
            <a:endParaRPr lang="en-US" dirty="0"/>
          </a:p>
          <a:p>
            <a:pPr lvl="1"/>
            <a:r>
              <a:rPr lang="en-US" dirty="0"/>
              <a:t>Nicotine Replacement Therapy (NRT)</a:t>
            </a:r>
          </a:p>
          <a:p>
            <a:pPr marL="457200" lvl="1" indent="0">
              <a:buNone/>
            </a:pPr>
            <a:endParaRPr lang="en-US" dirty="0"/>
          </a:p>
          <a:p>
            <a:pPr lvl="1"/>
            <a:r>
              <a:rPr lang="en-US" dirty="0"/>
              <a:t>Prescription Medications</a:t>
            </a:r>
          </a:p>
          <a:p>
            <a:pPr marL="457200" lvl="1" indent="0">
              <a:buNone/>
            </a:pPr>
            <a:endParaRPr lang="en-US" dirty="0"/>
          </a:p>
          <a:p>
            <a:pPr lvl="1"/>
            <a:r>
              <a:rPr lang="en-US" dirty="0"/>
              <a:t>Behavioral Support</a:t>
            </a:r>
          </a:p>
          <a:p>
            <a:endParaRPr lang="en-US" dirty="0"/>
          </a:p>
          <a:p>
            <a:endParaRPr lang="en-US" dirty="0"/>
          </a:p>
        </p:txBody>
      </p:sp>
    </p:spTree>
    <p:extLst>
      <p:ext uri="{BB962C8B-B14F-4D97-AF65-F5344CB8AC3E}">
        <p14:creationId xmlns:p14="http://schemas.microsoft.com/office/powerpoint/2010/main" val="7075923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Effectiveness of NRT</a:t>
            </a:r>
          </a:p>
        </p:txBody>
      </p:sp>
      <p:sp>
        <p:nvSpPr>
          <p:cNvPr id="3" name="Content Placeholder 2"/>
          <p:cNvSpPr>
            <a:spLocks noGrp="1"/>
          </p:cNvSpPr>
          <p:nvPr>
            <p:ph idx="1"/>
          </p:nvPr>
        </p:nvSpPr>
        <p:spPr/>
        <p:txBody>
          <a:bodyPr/>
          <a:lstStyle/>
          <a:p>
            <a:r>
              <a:rPr lang="en-US" dirty="0"/>
              <a:t>Despite the effectiveness of NRT, the relapse rates are high</a:t>
            </a:r>
          </a:p>
          <a:p>
            <a:endParaRPr lang="en-US" dirty="0"/>
          </a:p>
          <a:p>
            <a:r>
              <a:rPr lang="en-US" dirty="0"/>
              <a:t>Reasons behind relapse</a:t>
            </a:r>
          </a:p>
          <a:p>
            <a:endParaRPr lang="en-US" dirty="0"/>
          </a:p>
          <a:p>
            <a:r>
              <a:rPr lang="en-US" dirty="0"/>
              <a:t>E-cigarettes gaining popularity as possible cessation aids</a:t>
            </a:r>
          </a:p>
        </p:txBody>
      </p:sp>
    </p:spTree>
    <p:extLst>
      <p:ext uri="{BB962C8B-B14F-4D97-AF65-F5344CB8AC3E}">
        <p14:creationId xmlns:p14="http://schemas.microsoft.com/office/powerpoint/2010/main" val="946883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Birth of the E-Cigarette</a:t>
            </a:r>
          </a:p>
        </p:txBody>
      </p:sp>
      <p:pic>
        <p:nvPicPr>
          <p:cNvPr id="4104" name="Picture 8" descr="http://e-cigpleasure.com/wp-content/uploads/2015/07/Ecigs-HonLik.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bwMode="auto">
          <a:xfrm>
            <a:off x="533400" y="2843570"/>
            <a:ext cx="3357563" cy="258532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2"/>
          </p:nvPr>
        </p:nvSpPr>
        <p:spPr>
          <a:xfrm>
            <a:off x="4800600" y="2336872"/>
            <a:ext cx="3359661" cy="3599316"/>
          </a:xfrm>
        </p:spPr>
        <p:txBody>
          <a:bodyPr>
            <a:normAutofit fontScale="92500" lnSpcReduction="10000"/>
          </a:bodyPr>
          <a:lstStyle/>
          <a:p>
            <a:r>
              <a:rPr lang="en-US" dirty="0"/>
              <a:t>First developed in China by Hon </a:t>
            </a:r>
            <a:r>
              <a:rPr lang="en-US" dirty="0" err="1"/>
              <a:t>Lik</a:t>
            </a:r>
            <a:r>
              <a:rPr lang="en-US" dirty="0"/>
              <a:t> in early 2000’s</a:t>
            </a:r>
          </a:p>
          <a:p>
            <a:pPr marL="0" indent="0">
              <a:buNone/>
            </a:pPr>
            <a:endParaRPr lang="en-US" dirty="0"/>
          </a:p>
          <a:p>
            <a:r>
              <a:rPr lang="en-US" dirty="0"/>
              <a:t>Promoted as safer alternative to traditional cigarettes</a:t>
            </a:r>
          </a:p>
          <a:p>
            <a:pPr marL="0" indent="0">
              <a:buNone/>
            </a:pPr>
            <a:endParaRPr lang="en-US" dirty="0"/>
          </a:p>
          <a:p>
            <a:r>
              <a:rPr lang="en-US" dirty="0"/>
              <a:t>Appeared on the market in the US in 2006</a:t>
            </a:r>
          </a:p>
        </p:txBody>
      </p:sp>
      <p:sp>
        <p:nvSpPr>
          <p:cNvPr id="11" name="TextBox 10"/>
          <p:cNvSpPr txBox="1"/>
          <p:nvPr/>
        </p:nvSpPr>
        <p:spPr>
          <a:xfrm>
            <a:off x="1163994" y="5606486"/>
            <a:ext cx="2701212" cy="276999"/>
          </a:xfrm>
          <a:prstGeom prst="rect">
            <a:avLst/>
          </a:prstGeom>
          <a:noFill/>
        </p:spPr>
        <p:txBody>
          <a:bodyPr wrap="square" rtlCol="0">
            <a:spAutoFit/>
          </a:bodyPr>
          <a:lstStyle/>
          <a:p>
            <a:r>
              <a:rPr lang="en-US" sz="1200" dirty="0"/>
              <a:t>Creator of the E-Cigarette – Hon </a:t>
            </a:r>
            <a:r>
              <a:rPr lang="en-US" sz="1200" dirty="0" err="1"/>
              <a:t>Lik</a:t>
            </a:r>
            <a:endParaRPr lang="en-US" sz="1200" dirty="0"/>
          </a:p>
        </p:txBody>
      </p:sp>
    </p:spTree>
    <p:extLst>
      <p:ext uri="{BB962C8B-B14F-4D97-AF65-F5344CB8AC3E}">
        <p14:creationId xmlns:p14="http://schemas.microsoft.com/office/powerpoint/2010/main" val="2903419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31639" y="604935"/>
            <a:ext cx="7936450" cy="624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3036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Mechanism of Vaping</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020" y="2819400"/>
            <a:ext cx="7697961" cy="26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87484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609600"/>
            <a:ext cx="5638800" cy="5456238"/>
          </a:xfrm>
        </p:spPr>
      </p:pic>
    </p:spTree>
    <p:extLst>
      <p:ext uri="{BB962C8B-B14F-4D97-AF65-F5344CB8AC3E}">
        <p14:creationId xmlns:p14="http://schemas.microsoft.com/office/powerpoint/2010/main" val="333773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Marketing</a:t>
            </a:r>
          </a:p>
        </p:txBody>
      </p:sp>
      <p:sp>
        <p:nvSpPr>
          <p:cNvPr id="3" name="Content Placeholder 2"/>
          <p:cNvSpPr>
            <a:spLocks noGrp="1"/>
          </p:cNvSpPr>
          <p:nvPr>
            <p:ph idx="1"/>
          </p:nvPr>
        </p:nvSpPr>
        <p:spPr>
          <a:xfrm>
            <a:off x="685330" y="2367093"/>
            <a:ext cx="8001470" cy="3424107"/>
          </a:xfrm>
        </p:spPr>
        <p:txBody>
          <a:bodyPr>
            <a:normAutofit/>
          </a:bodyPr>
          <a:lstStyle/>
          <a:p>
            <a:r>
              <a:rPr lang="en-US" dirty="0"/>
              <a:t>Major tobacco companies join the market in 2012</a:t>
            </a:r>
          </a:p>
          <a:p>
            <a:r>
              <a:rPr lang="en-US" dirty="0"/>
              <a:t>First time tobacco industry on television in 40 years</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1614" y="3657600"/>
            <a:ext cx="5780773"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7120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Revenue</a:t>
            </a:r>
          </a:p>
        </p:txBody>
      </p:sp>
      <p:sp>
        <p:nvSpPr>
          <p:cNvPr id="3" name="Content Placeholder 2"/>
          <p:cNvSpPr>
            <a:spLocks noGrp="1"/>
          </p:cNvSpPr>
          <p:nvPr>
            <p:ph idx="1"/>
          </p:nvPr>
        </p:nvSpPr>
        <p:spPr>
          <a:xfrm>
            <a:off x="685330" y="2214695"/>
            <a:ext cx="8153870" cy="3957505"/>
          </a:xfrm>
        </p:spPr>
        <p:txBody>
          <a:bodyPr/>
          <a:lstStyle/>
          <a:p>
            <a:r>
              <a:rPr lang="en-US" sz="2400" b="1" dirty="0"/>
              <a:t>Current market</a:t>
            </a:r>
          </a:p>
          <a:p>
            <a:pPr lvl="1"/>
            <a:r>
              <a:rPr lang="en-US" dirty="0"/>
              <a:t>$2.2 billion in the U.S. alone in 2014</a:t>
            </a:r>
          </a:p>
          <a:p>
            <a:endParaRPr lang="en-US" dirty="0"/>
          </a:p>
          <a:p>
            <a:r>
              <a:rPr lang="en-US" sz="2400" b="1" dirty="0"/>
              <a:t>Predictions for the future</a:t>
            </a:r>
          </a:p>
          <a:p>
            <a:pPr lvl="1"/>
            <a:r>
              <a:rPr lang="en-US" dirty="0"/>
              <a:t>Global market expected to hit </a:t>
            </a:r>
            <a:r>
              <a:rPr lang="en-US" b="1" dirty="0">
                <a:solidFill>
                  <a:schemeClr val="bg1"/>
                </a:solidFill>
              </a:rPr>
              <a:t>$10 billion </a:t>
            </a:r>
            <a:r>
              <a:rPr lang="en-US" dirty="0"/>
              <a:t>in 2017</a:t>
            </a:r>
          </a:p>
          <a:p>
            <a:pPr lvl="1"/>
            <a:r>
              <a:rPr lang="en-US" dirty="0"/>
              <a:t>Industrial economists project that they will surpass conventional cigarettes market in next few decades </a:t>
            </a:r>
          </a:p>
          <a:p>
            <a:endParaRPr lang="en-US" dirty="0"/>
          </a:p>
        </p:txBody>
      </p:sp>
    </p:spTree>
    <p:extLst>
      <p:ext uri="{BB962C8B-B14F-4D97-AF65-F5344CB8AC3E}">
        <p14:creationId xmlns:p14="http://schemas.microsoft.com/office/powerpoint/2010/main" val="3270039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0"/>
            <a:ext cx="6896534" cy="1080938"/>
          </a:xfrm>
        </p:spPr>
        <p:txBody>
          <a:bodyPr>
            <a:normAutofit/>
          </a:bodyPr>
          <a:lstStyle/>
          <a:p>
            <a:r>
              <a:rPr lang="en-US" sz="4800" dirty="0"/>
              <a:t>Outline</a:t>
            </a:r>
          </a:p>
        </p:txBody>
      </p:sp>
      <p:sp>
        <p:nvSpPr>
          <p:cNvPr id="3" name="Content Placeholder 2"/>
          <p:cNvSpPr>
            <a:spLocks noGrp="1"/>
          </p:cNvSpPr>
          <p:nvPr>
            <p:ph idx="1"/>
          </p:nvPr>
        </p:nvSpPr>
        <p:spPr>
          <a:xfrm>
            <a:off x="609600" y="2514600"/>
            <a:ext cx="7315201" cy="4011610"/>
          </a:xfrm>
        </p:spPr>
        <p:txBody>
          <a:bodyPr>
            <a:normAutofit/>
          </a:bodyPr>
          <a:lstStyle/>
          <a:p>
            <a:r>
              <a:rPr lang="en-US" dirty="0"/>
              <a:t>Impact of Smoking on Health and Healthcare</a:t>
            </a:r>
          </a:p>
          <a:p>
            <a:r>
              <a:rPr lang="en-US" dirty="0"/>
              <a:t>Brief History of E-Cigarettes</a:t>
            </a:r>
          </a:p>
          <a:p>
            <a:r>
              <a:rPr lang="en-US" dirty="0"/>
              <a:t>How E-cigarettes work</a:t>
            </a:r>
          </a:p>
          <a:p>
            <a:r>
              <a:rPr lang="en-US" dirty="0"/>
              <a:t>Effectiveness</a:t>
            </a:r>
          </a:p>
          <a:p>
            <a:r>
              <a:rPr lang="en-US" dirty="0"/>
              <a:t>Safety</a:t>
            </a:r>
          </a:p>
          <a:p>
            <a:r>
              <a:rPr lang="en-US" dirty="0"/>
              <a:t>Public Health Concerns</a:t>
            </a:r>
          </a:p>
          <a:p>
            <a:r>
              <a:rPr lang="en-US" dirty="0"/>
              <a:t>Take Home Points</a:t>
            </a:r>
          </a:p>
        </p:txBody>
      </p:sp>
    </p:spTree>
    <p:extLst>
      <p:ext uri="{BB962C8B-B14F-4D97-AF65-F5344CB8AC3E}">
        <p14:creationId xmlns:p14="http://schemas.microsoft.com/office/powerpoint/2010/main" val="3349902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http://dazedimg.dazedgroup.netdna-cdn.com/786/azure/dazed-prod/1060/9/10690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675" y="609600"/>
            <a:ext cx="7486650" cy="556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128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Points About the Evidence</a:t>
            </a:r>
          </a:p>
        </p:txBody>
      </p:sp>
      <p:sp>
        <p:nvSpPr>
          <p:cNvPr id="3" name="Content Placeholder 2"/>
          <p:cNvSpPr>
            <a:spLocks noGrp="1"/>
          </p:cNvSpPr>
          <p:nvPr>
            <p:ph idx="1"/>
          </p:nvPr>
        </p:nvSpPr>
        <p:spPr/>
        <p:txBody>
          <a:bodyPr/>
          <a:lstStyle/>
          <a:p>
            <a:r>
              <a:rPr lang="en-US" dirty="0"/>
              <a:t>Paucity of evidence available at this time</a:t>
            </a:r>
          </a:p>
          <a:p>
            <a:pPr lvl="1"/>
            <a:r>
              <a:rPr lang="en-US" dirty="0"/>
              <a:t>Only two clinical trials have been completed</a:t>
            </a:r>
          </a:p>
          <a:p>
            <a:endParaRPr lang="en-US" dirty="0"/>
          </a:p>
          <a:p>
            <a:r>
              <a:rPr lang="en-US" dirty="0"/>
              <a:t>Most of the research conducted so far were done on first generation models</a:t>
            </a:r>
          </a:p>
          <a:p>
            <a:pPr lvl="1"/>
            <a:r>
              <a:rPr lang="en-US" dirty="0"/>
              <a:t>Probably not generalizable to newer models</a:t>
            </a:r>
          </a:p>
        </p:txBody>
      </p:sp>
    </p:spTree>
    <p:extLst>
      <p:ext uri="{BB962C8B-B14F-4D97-AF65-F5344CB8AC3E}">
        <p14:creationId xmlns:p14="http://schemas.microsoft.com/office/powerpoint/2010/main" val="1640727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ECLAT Trial</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85800" y="2438400"/>
            <a:ext cx="7836583"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9902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ECLAT Trial</a:t>
            </a:r>
          </a:p>
        </p:txBody>
      </p:sp>
      <p:sp>
        <p:nvSpPr>
          <p:cNvPr id="3" name="Content Placeholder 2"/>
          <p:cNvSpPr>
            <a:spLocks noGrp="1"/>
          </p:cNvSpPr>
          <p:nvPr>
            <p:ph idx="1"/>
          </p:nvPr>
        </p:nvSpPr>
        <p:spPr/>
        <p:txBody>
          <a:bodyPr>
            <a:normAutofit/>
          </a:bodyPr>
          <a:lstStyle/>
          <a:p>
            <a:r>
              <a:rPr lang="en-US" dirty="0"/>
              <a:t>Regular smokers from Catania </a:t>
            </a:r>
            <a:r>
              <a:rPr lang="en-US" b="1" dirty="0">
                <a:solidFill>
                  <a:schemeClr val="bg1"/>
                </a:solidFill>
              </a:rPr>
              <a:t>not intending to quit</a:t>
            </a:r>
            <a:r>
              <a:rPr lang="en-US" b="1" dirty="0">
                <a:solidFill>
                  <a:srgbClr val="FF0000"/>
                </a:solidFill>
              </a:rPr>
              <a:t> </a:t>
            </a:r>
            <a:r>
              <a:rPr lang="en-US" dirty="0"/>
              <a:t>were recruited </a:t>
            </a:r>
          </a:p>
          <a:p>
            <a:pPr lvl="1"/>
            <a:r>
              <a:rPr lang="en-US" dirty="0"/>
              <a:t>June 2010 - February 2011</a:t>
            </a:r>
          </a:p>
          <a:p>
            <a:r>
              <a:rPr lang="en-US" dirty="0"/>
              <a:t>Advertisements were placed in a local newspaper </a:t>
            </a:r>
          </a:p>
          <a:p>
            <a:r>
              <a:rPr lang="en-US" dirty="0"/>
              <a:t>offered as a “Healthier Alternative to Tobacco Smoke”</a:t>
            </a:r>
          </a:p>
        </p:txBody>
      </p:sp>
    </p:spTree>
    <p:extLst>
      <p:ext uri="{BB962C8B-B14F-4D97-AF65-F5344CB8AC3E}">
        <p14:creationId xmlns:p14="http://schemas.microsoft.com/office/powerpoint/2010/main" val="6623985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3952" y="0"/>
            <a:ext cx="922734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4280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Outcome Measures</a:t>
            </a:r>
          </a:p>
        </p:txBody>
      </p:sp>
      <p:sp>
        <p:nvSpPr>
          <p:cNvPr id="3" name="Content Placeholder 2"/>
          <p:cNvSpPr>
            <a:spLocks noGrp="1"/>
          </p:cNvSpPr>
          <p:nvPr>
            <p:ph idx="1"/>
          </p:nvPr>
        </p:nvSpPr>
        <p:spPr>
          <a:xfrm>
            <a:off x="685330" y="2367093"/>
            <a:ext cx="7772870" cy="4186107"/>
          </a:xfrm>
        </p:spPr>
        <p:txBody>
          <a:bodyPr>
            <a:normAutofit/>
          </a:bodyPr>
          <a:lstStyle/>
          <a:p>
            <a:r>
              <a:rPr lang="en-US" dirty="0"/>
              <a:t>“Reducers” – A &gt;50% reduction in the number of cigarettes/day from baseline </a:t>
            </a:r>
          </a:p>
          <a:p>
            <a:endParaRPr lang="en-US" dirty="0"/>
          </a:p>
          <a:p>
            <a:r>
              <a:rPr lang="en-US" dirty="0"/>
              <a:t>“Quitters” – Abstinence from smoking </a:t>
            </a:r>
          </a:p>
          <a:p>
            <a:endParaRPr lang="en-US" dirty="0"/>
          </a:p>
          <a:p>
            <a:r>
              <a:rPr lang="en-US" dirty="0"/>
              <a:t>Adverse events – Reported Symptoms</a:t>
            </a:r>
          </a:p>
          <a:p>
            <a:pPr lvl="1"/>
            <a:r>
              <a:rPr lang="en-US" dirty="0"/>
              <a:t>Thought to be related to tobacco smoking and e-cigarette use </a:t>
            </a:r>
          </a:p>
          <a:p>
            <a:pPr lvl="1"/>
            <a:r>
              <a:rPr lang="en-US" dirty="0"/>
              <a:t>Withdrawal from nicotine</a:t>
            </a:r>
          </a:p>
        </p:txBody>
      </p:sp>
    </p:spTree>
    <p:extLst>
      <p:ext uri="{BB962C8B-B14F-4D97-AF65-F5344CB8AC3E}">
        <p14:creationId xmlns:p14="http://schemas.microsoft.com/office/powerpoint/2010/main" val="7272784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762000" y="609600"/>
            <a:ext cx="7574107" cy="6004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5455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Reduction in cigarettes/day</a:t>
            </a:r>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762000" y="1981200"/>
            <a:ext cx="7591261" cy="429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62000" y="6211669"/>
            <a:ext cx="7591261" cy="646331"/>
          </a:xfrm>
          <a:prstGeom prst="rect">
            <a:avLst/>
          </a:prstGeom>
          <a:solidFill>
            <a:schemeClr val="tx1"/>
          </a:solidFill>
        </p:spPr>
        <p:txBody>
          <a:bodyPr wrap="square" rtlCol="0">
            <a:spAutoFit/>
          </a:bodyPr>
          <a:lstStyle/>
          <a:p>
            <a:r>
              <a:rPr lang="en-US" dirty="0"/>
              <a:t>	</a:t>
            </a:r>
            <a:r>
              <a:rPr lang="en-US" dirty="0">
                <a:solidFill>
                  <a:schemeClr val="bg1"/>
                </a:solidFill>
              </a:rPr>
              <a:t>Figure 4: Time course of changes in the median number of </a:t>
            </a:r>
          </a:p>
          <a:p>
            <a:r>
              <a:rPr lang="en-US" dirty="0">
                <a:solidFill>
                  <a:schemeClr val="bg1"/>
                </a:solidFill>
              </a:rPr>
              <a:t>	cig/day use from baseline, separately for each study group</a:t>
            </a:r>
          </a:p>
        </p:txBody>
      </p:sp>
    </p:spTree>
    <p:extLst>
      <p:ext uri="{BB962C8B-B14F-4D97-AF65-F5344CB8AC3E}">
        <p14:creationId xmlns:p14="http://schemas.microsoft.com/office/powerpoint/2010/main" val="1149324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Abstinence</a:t>
            </a:r>
          </a:p>
        </p:txBody>
      </p:sp>
      <p:sp>
        <p:nvSpPr>
          <p:cNvPr id="3" name="Content Placeholder 2"/>
          <p:cNvSpPr>
            <a:spLocks noGrp="1"/>
          </p:cNvSpPr>
          <p:nvPr>
            <p:ph idx="1"/>
          </p:nvPr>
        </p:nvSpPr>
        <p:spPr/>
        <p:txBody>
          <a:bodyPr/>
          <a:lstStyle/>
          <a:p>
            <a:r>
              <a:rPr lang="en-US" dirty="0"/>
              <a:t>At Week 12, complete abstinence from tobacco smoking was documented in 14% when combining the nicotine groups and 4% in the non-nicotine group (p=0.008)</a:t>
            </a:r>
          </a:p>
          <a:p>
            <a:r>
              <a:rPr lang="en-US" dirty="0"/>
              <a:t>At Week 52, 11% Group A/B (nicotine) vs 4% in Group C (no nicotine) (p=0.04)</a:t>
            </a:r>
          </a:p>
          <a:p>
            <a:r>
              <a:rPr lang="en-US" dirty="0"/>
              <a:t>26.9% of quitters were still using the e-cigarette by the end of the study</a:t>
            </a:r>
          </a:p>
        </p:txBody>
      </p:sp>
    </p:spTree>
    <p:extLst>
      <p:ext uri="{BB962C8B-B14F-4D97-AF65-F5344CB8AC3E}">
        <p14:creationId xmlns:p14="http://schemas.microsoft.com/office/powerpoint/2010/main" val="1041799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Adverse Events</a:t>
            </a:r>
          </a:p>
        </p:txBody>
      </p:sp>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0" y="0"/>
            <a:ext cx="91440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6211669"/>
            <a:ext cx="9144000" cy="646331"/>
          </a:xfrm>
          <a:prstGeom prst="rect">
            <a:avLst/>
          </a:prstGeom>
          <a:solidFill>
            <a:schemeClr val="tx1"/>
          </a:solidFill>
        </p:spPr>
        <p:txBody>
          <a:bodyPr wrap="square" rtlCol="0">
            <a:spAutoFit/>
          </a:bodyPr>
          <a:lstStyle/>
          <a:p>
            <a:r>
              <a:rPr lang="en-US" dirty="0"/>
              <a:t>	</a:t>
            </a:r>
            <a:r>
              <a:rPr lang="en-US" dirty="0">
                <a:solidFill>
                  <a:schemeClr val="bg1"/>
                </a:solidFill>
              </a:rPr>
              <a:t>Figure 8. Time-Course of Changes in the frequency of the five most commonly </a:t>
            </a:r>
          </a:p>
          <a:p>
            <a:r>
              <a:rPr lang="en-US" dirty="0">
                <a:solidFill>
                  <a:schemeClr val="bg1"/>
                </a:solidFill>
              </a:rPr>
              <a:t>	reported adverse events (AE) from baseline, separately for each group study</a:t>
            </a:r>
          </a:p>
        </p:txBody>
      </p:sp>
    </p:spTree>
    <p:extLst>
      <p:ext uri="{BB962C8B-B14F-4D97-AF65-F5344CB8AC3E}">
        <p14:creationId xmlns:p14="http://schemas.microsoft.com/office/powerpoint/2010/main" val="324639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3338" cy="1596177"/>
          </a:xfrm>
        </p:spPr>
        <p:txBody>
          <a:bodyPr/>
          <a:lstStyle/>
          <a:p>
            <a:r>
              <a:rPr lang="en-US" dirty="0"/>
              <a:t>Promotion of smoking</a:t>
            </a: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90636" y="2209800"/>
            <a:ext cx="2780672" cy="352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209800"/>
            <a:ext cx="2591561" cy="352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7704" y="2209800"/>
            <a:ext cx="2389529" cy="3529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72021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Adverse Events</a:t>
            </a:r>
          </a:p>
        </p:txBody>
      </p:sp>
      <p:sp>
        <p:nvSpPr>
          <p:cNvPr id="3" name="Content Placeholder 2"/>
          <p:cNvSpPr>
            <a:spLocks noGrp="1"/>
          </p:cNvSpPr>
          <p:nvPr>
            <p:ph idx="1"/>
          </p:nvPr>
        </p:nvSpPr>
        <p:spPr/>
        <p:txBody>
          <a:bodyPr>
            <a:normAutofit lnSpcReduction="10000"/>
          </a:bodyPr>
          <a:lstStyle/>
          <a:p>
            <a:r>
              <a:rPr lang="en-US" dirty="0"/>
              <a:t>Withdrawal symptoms uncommon</a:t>
            </a:r>
          </a:p>
          <a:p>
            <a:r>
              <a:rPr lang="en-US" dirty="0"/>
              <a:t>No serious adverse events occurred during the study</a:t>
            </a:r>
          </a:p>
          <a:p>
            <a:pPr lvl="1"/>
            <a:r>
              <a:rPr lang="en-US" dirty="0"/>
              <a:t>Major depression</a:t>
            </a:r>
          </a:p>
          <a:p>
            <a:pPr lvl="1"/>
            <a:r>
              <a:rPr lang="en-US" dirty="0"/>
              <a:t>Abnormal behavior</a:t>
            </a:r>
          </a:p>
          <a:p>
            <a:pPr lvl="1"/>
            <a:r>
              <a:rPr lang="en-US" dirty="0"/>
              <a:t>Any event requiring unscheduled visit to the family practitioner or hospitalization</a:t>
            </a:r>
          </a:p>
          <a:p>
            <a:r>
              <a:rPr lang="en-US" dirty="0"/>
              <a:t>No significant changes in mean body weight, resting heart rate, systolic/diastolic blood pressure</a:t>
            </a:r>
          </a:p>
        </p:txBody>
      </p:sp>
    </p:spTree>
    <p:extLst>
      <p:ext uri="{BB962C8B-B14F-4D97-AF65-F5344CB8AC3E}">
        <p14:creationId xmlns:p14="http://schemas.microsoft.com/office/powerpoint/2010/main" val="405817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they compare to NRT?</a:t>
            </a:r>
          </a:p>
        </p:txBody>
      </p:sp>
      <p:pic>
        <p:nvPicPr>
          <p:cNvPr id="81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104231" y="2783681"/>
            <a:ext cx="3746500"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6910" y="6286500"/>
            <a:ext cx="2820987"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01958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685800" y="2286000"/>
            <a:ext cx="77724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5328634"/>
            <a:ext cx="3323697"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82558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Methods</a:t>
            </a:r>
          </a:p>
        </p:txBody>
      </p:sp>
      <p:sp>
        <p:nvSpPr>
          <p:cNvPr id="3" name="Content Placeholder 2"/>
          <p:cNvSpPr>
            <a:spLocks noGrp="1"/>
          </p:cNvSpPr>
          <p:nvPr>
            <p:ph idx="1"/>
          </p:nvPr>
        </p:nvSpPr>
        <p:spPr/>
        <p:txBody>
          <a:bodyPr>
            <a:normAutofit/>
          </a:bodyPr>
          <a:lstStyle/>
          <a:p>
            <a:r>
              <a:rPr lang="en-US" dirty="0"/>
              <a:t>657 participants randomized 4:4:1 ratio </a:t>
            </a:r>
          </a:p>
          <a:p>
            <a:pPr lvl="1"/>
            <a:r>
              <a:rPr lang="en-US" dirty="0"/>
              <a:t>Nicotine E-Cigarettes, Patches or Placebo</a:t>
            </a:r>
          </a:p>
          <a:p>
            <a:r>
              <a:rPr lang="en-US" dirty="0"/>
              <a:t>Elusion e-cigarettes </a:t>
            </a:r>
          </a:p>
          <a:p>
            <a:pPr lvl="1"/>
            <a:r>
              <a:rPr lang="en-US" dirty="0"/>
              <a:t>Nicotine cartridges - 16 mg/ml nicotine</a:t>
            </a:r>
          </a:p>
          <a:p>
            <a:pPr lvl="1"/>
            <a:r>
              <a:rPr lang="en-US" dirty="0"/>
              <a:t>Vapor analysis done midway through the trial</a:t>
            </a:r>
          </a:p>
          <a:p>
            <a:pPr lvl="2"/>
            <a:r>
              <a:rPr lang="en-US" dirty="0"/>
              <a:t>300 puffs from one nicotine e-cigarette cartridge delivered 3-6 mg nicotine</a:t>
            </a:r>
          </a:p>
          <a:p>
            <a:r>
              <a:rPr lang="en-US" dirty="0"/>
              <a:t>Nicotine patches - 21 mg/24hr</a:t>
            </a:r>
          </a:p>
          <a:p>
            <a:endParaRPr lang="en-US" dirty="0"/>
          </a:p>
          <a:p>
            <a:endParaRPr lang="en-US" dirty="0"/>
          </a:p>
          <a:p>
            <a:endParaRPr lang="en-US" dirty="0"/>
          </a:p>
        </p:txBody>
      </p:sp>
    </p:spTree>
    <p:extLst>
      <p:ext uri="{BB962C8B-B14F-4D97-AF65-F5344CB8AC3E}">
        <p14:creationId xmlns:p14="http://schemas.microsoft.com/office/powerpoint/2010/main" val="24145713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Study Outcomes</a:t>
            </a:r>
          </a:p>
        </p:txBody>
      </p:sp>
      <p:sp>
        <p:nvSpPr>
          <p:cNvPr id="5" name="Text Placeholder 4"/>
          <p:cNvSpPr>
            <a:spLocks noGrp="1"/>
          </p:cNvSpPr>
          <p:nvPr>
            <p:ph type="body" idx="1"/>
          </p:nvPr>
        </p:nvSpPr>
        <p:spPr/>
        <p:txBody>
          <a:bodyPr>
            <a:normAutofit/>
          </a:bodyPr>
          <a:lstStyle/>
          <a:p>
            <a:r>
              <a:rPr lang="en-US" sz="2800" dirty="0">
                <a:solidFill>
                  <a:schemeClr val="bg1"/>
                </a:solidFill>
              </a:rPr>
              <a:t>Primary Outcome</a:t>
            </a:r>
          </a:p>
        </p:txBody>
      </p:sp>
      <p:sp>
        <p:nvSpPr>
          <p:cNvPr id="3" name="Content Placeholder 2"/>
          <p:cNvSpPr>
            <a:spLocks noGrp="1"/>
          </p:cNvSpPr>
          <p:nvPr>
            <p:ph sz="half" idx="2"/>
          </p:nvPr>
        </p:nvSpPr>
        <p:spPr/>
        <p:txBody>
          <a:bodyPr>
            <a:normAutofit fontScale="92500" lnSpcReduction="10000"/>
          </a:bodyPr>
          <a:lstStyle/>
          <a:p>
            <a:r>
              <a:rPr lang="en-US" sz="2200" dirty="0"/>
              <a:t>Continuous smoking abstinence 6 months after quit date</a:t>
            </a:r>
          </a:p>
          <a:p>
            <a:pPr lvl="1"/>
            <a:endParaRPr lang="en-US" sz="2200" dirty="0"/>
          </a:p>
          <a:p>
            <a:r>
              <a:rPr lang="en-US" sz="2200" dirty="0"/>
              <a:t>Verified by E</a:t>
            </a:r>
            <a:r>
              <a:rPr lang="en-US" sz="2200" baseline="-25000" dirty="0"/>
              <a:t>CO</a:t>
            </a:r>
            <a:r>
              <a:rPr lang="en-US" sz="2200" dirty="0"/>
              <a:t> measurement (&lt;10 ppm)</a:t>
            </a:r>
          </a:p>
        </p:txBody>
      </p:sp>
      <p:sp>
        <p:nvSpPr>
          <p:cNvPr id="6" name="Text Placeholder 5"/>
          <p:cNvSpPr>
            <a:spLocks noGrp="1"/>
          </p:cNvSpPr>
          <p:nvPr>
            <p:ph type="body" sz="quarter" idx="3"/>
          </p:nvPr>
        </p:nvSpPr>
        <p:spPr>
          <a:xfrm>
            <a:off x="4282646" y="2336873"/>
            <a:ext cx="3642154" cy="692076"/>
          </a:xfrm>
        </p:spPr>
        <p:txBody>
          <a:bodyPr>
            <a:noAutofit/>
          </a:bodyPr>
          <a:lstStyle/>
          <a:p>
            <a:r>
              <a:rPr lang="en-US" sz="2800" dirty="0">
                <a:solidFill>
                  <a:schemeClr val="bg1"/>
                </a:solidFill>
              </a:rPr>
              <a:t>Secondary Outcome</a:t>
            </a:r>
          </a:p>
        </p:txBody>
      </p:sp>
      <p:sp>
        <p:nvSpPr>
          <p:cNvPr id="4" name="Content Placeholder 3"/>
          <p:cNvSpPr>
            <a:spLocks noGrp="1"/>
          </p:cNvSpPr>
          <p:nvPr>
            <p:ph sz="quarter" idx="4"/>
          </p:nvPr>
        </p:nvSpPr>
        <p:spPr/>
        <p:txBody>
          <a:bodyPr>
            <a:normAutofit fontScale="92500" lnSpcReduction="10000"/>
          </a:bodyPr>
          <a:lstStyle/>
          <a:p>
            <a:r>
              <a:rPr lang="en-US" dirty="0"/>
              <a:t>Number of tobacco cigarettes smoked per day</a:t>
            </a:r>
          </a:p>
          <a:p>
            <a:r>
              <a:rPr lang="en-US" dirty="0"/>
              <a:t>Proportion of participants reducing tobacco smoking by 50%</a:t>
            </a:r>
          </a:p>
          <a:p>
            <a:r>
              <a:rPr lang="en-US" dirty="0"/>
              <a:t>Time to relapse to tobacco smoking</a:t>
            </a:r>
          </a:p>
          <a:p>
            <a:endParaRPr lang="en-US" dirty="0"/>
          </a:p>
        </p:txBody>
      </p:sp>
    </p:spTree>
    <p:extLst>
      <p:ext uri="{BB962C8B-B14F-4D97-AF65-F5344CB8AC3E}">
        <p14:creationId xmlns:p14="http://schemas.microsoft.com/office/powerpoint/2010/main" val="10704323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3" name="Content Placeholder 2"/>
          <p:cNvSpPr>
            <a:spLocks noGrp="1"/>
          </p:cNvSpPr>
          <p:nvPr>
            <p:ph idx="1"/>
          </p:nvPr>
        </p:nvSpPr>
        <p:spPr/>
        <p:txBody>
          <a:bodyPr>
            <a:normAutofit/>
          </a:bodyPr>
          <a:lstStyle/>
          <a:p>
            <a:r>
              <a:rPr lang="en-US" dirty="0"/>
              <a:t>Verified continuous abstinence at 6 months </a:t>
            </a:r>
          </a:p>
          <a:p>
            <a:pPr lvl="1"/>
            <a:r>
              <a:rPr lang="en-US" dirty="0"/>
              <a:t>Nicotine e-cigarettes group (7.3%) </a:t>
            </a:r>
          </a:p>
          <a:p>
            <a:pPr lvl="1"/>
            <a:r>
              <a:rPr lang="en-US" dirty="0"/>
              <a:t>Nicotine patches (5.8%)</a:t>
            </a:r>
          </a:p>
          <a:p>
            <a:pPr lvl="1"/>
            <a:r>
              <a:rPr lang="en-US" dirty="0"/>
              <a:t>Placebo e-cigarettes (4.1%)</a:t>
            </a:r>
          </a:p>
          <a:p>
            <a:endParaRPr lang="en-US" dirty="0"/>
          </a:p>
          <a:p>
            <a:r>
              <a:rPr lang="en-US" dirty="0"/>
              <a:t>Achievement of abstinence was substantially lower than anticipated</a:t>
            </a:r>
          </a:p>
          <a:p>
            <a:pPr lvl="1"/>
            <a:r>
              <a:rPr lang="en-US" dirty="0"/>
              <a:t>The study had insufficient statistical power to conclude superiority</a:t>
            </a:r>
          </a:p>
        </p:txBody>
      </p:sp>
    </p:spTree>
    <p:extLst>
      <p:ext uri="{BB962C8B-B14F-4D97-AF65-F5344CB8AC3E}">
        <p14:creationId xmlns:p14="http://schemas.microsoft.com/office/powerpoint/2010/main" val="23769133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Secondary Outcomes</a:t>
            </a:r>
          </a:p>
        </p:txBody>
      </p:sp>
      <p:sp>
        <p:nvSpPr>
          <p:cNvPr id="3" name="Content Placeholder 2"/>
          <p:cNvSpPr>
            <a:spLocks noGrp="1"/>
          </p:cNvSpPr>
          <p:nvPr>
            <p:ph idx="1"/>
          </p:nvPr>
        </p:nvSpPr>
        <p:spPr/>
        <p:txBody>
          <a:bodyPr>
            <a:normAutofit/>
          </a:bodyPr>
          <a:lstStyle/>
          <a:p>
            <a:r>
              <a:rPr lang="en-US" dirty="0"/>
              <a:t>Median time to relapse (p&lt;0.0001)</a:t>
            </a:r>
          </a:p>
          <a:p>
            <a:pPr lvl="1"/>
            <a:r>
              <a:rPr lang="en-US" dirty="0">
                <a:solidFill>
                  <a:schemeClr val="bg1"/>
                </a:solidFill>
              </a:rPr>
              <a:t>35 days </a:t>
            </a:r>
            <a:r>
              <a:rPr lang="en-US" dirty="0"/>
              <a:t>in the nicotine e-cigarettes group vs. 14 days in the patches group</a:t>
            </a:r>
          </a:p>
          <a:p>
            <a:r>
              <a:rPr lang="en-US" dirty="0"/>
              <a:t>Mean cigarette consumption (p = 0.004)</a:t>
            </a:r>
          </a:p>
          <a:p>
            <a:pPr lvl="1"/>
            <a:r>
              <a:rPr lang="en-US" dirty="0">
                <a:solidFill>
                  <a:schemeClr val="bg1"/>
                </a:solidFill>
              </a:rPr>
              <a:t>Decreased by 2 cigarettes per day </a:t>
            </a:r>
            <a:r>
              <a:rPr lang="en-US" dirty="0"/>
              <a:t>more in the nicotine e-cigarette vs patches </a:t>
            </a:r>
          </a:p>
          <a:p>
            <a:r>
              <a:rPr lang="en-US" dirty="0"/>
              <a:t>&gt;50% reduction in daily cigarette use at 6 months (p = 0.002)</a:t>
            </a:r>
          </a:p>
          <a:p>
            <a:pPr lvl="1"/>
            <a:r>
              <a:rPr lang="en-US" dirty="0">
                <a:solidFill>
                  <a:schemeClr val="bg1"/>
                </a:solidFill>
              </a:rPr>
              <a:t>57% </a:t>
            </a:r>
            <a:r>
              <a:rPr lang="en-US" dirty="0"/>
              <a:t>in the nicotine e-cigarette group</a:t>
            </a:r>
          </a:p>
          <a:p>
            <a:pPr lvl="1"/>
            <a:r>
              <a:rPr lang="en-US" dirty="0"/>
              <a:t>41% in the patches group</a:t>
            </a:r>
          </a:p>
        </p:txBody>
      </p:sp>
    </p:spTree>
    <p:extLst>
      <p:ext uri="{BB962C8B-B14F-4D97-AF65-F5344CB8AC3E}">
        <p14:creationId xmlns:p14="http://schemas.microsoft.com/office/powerpoint/2010/main" val="1751124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Adverse Events</a:t>
            </a:r>
          </a:p>
        </p:txBody>
      </p:sp>
      <p:sp>
        <p:nvSpPr>
          <p:cNvPr id="3" name="Content Placeholder 2"/>
          <p:cNvSpPr>
            <a:spLocks noGrp="1"/>
          </p:cNvSpPr>
          <p:nvPr>
            <p:ph idx="1"/>
          </p:nvPr>
        </p:nvSpPr>
        <p:spPr/>
        <p:txBody>
          <a:bodyPr>
            <a:normAutofit/>
          </a:bodyPr>
          <a:lstStyle/>
          <a:p>
            <a:r>
              <a:rPr lang="en-US" dirty="0"/>
              <a:t>A higher number and proportion of adverse events occurred in the nicotine e-cigarettes vs patches</a:t>
            </a:r>
          </a:p>
          <a:p>
            <a:pPr lvl="1"/>
            <a:endParaRPr lang="en-US" dirty="0"/>
          </a:p>
          <a:p>
            <a:pPr lvl="1"/>
            <a:r>
              <a:rPr lang="en-US" dirty="0"/>
              <a:t>Not associated with study product</a:t>
            </a:r>
          </a:p>
          <a:p>
            <a:pPr lvl="1"/>
            <a:endParaRPr lang="en-US" dirty="0"/>
          </a:p>
          <a:p>
            <a:pPr lvl="1"/>
            <a:r>
              <a:rPr lang="en-US" dirty="0"/>
              <a:t>Not statistically significant</a:t>
            </a:r>
          </a:p>
          <a:p>
            <a:pPr lvl="1"/>
            <a:endParaRPr lang="en-US" dirty="0"/>
          </a:p>
          <a:p>
            <a:pPr lvl="1"/>
            <a:r>
              <a:rPr lang="en-US" dirty="0"/>
              <a:t>Most common were dry mouth and throat irritation</a:t>
            </a:r>
          </a:p>
          <a:p>
            <a:pPr lvl="1"/>
            <a:endParaRPr lang="en-US" dirty="0"/>
          </a:p>
        </p:txBody>
      </p:sp>
    </p:spTree>
    <p:extLst>
      <p:ext uri="{BB962C8B-B14F-4D97-AF65-F5344CB8AC3E}">
        <p14:creationId xmlns:p14="http://schemas.microsoft.com/office/powerpoint/2010/main" val="5439763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Long-Term Use</a:t>
            </a:r>
          </a:p>
        </p:txBody>
      </p:sp>
      <p:sp>
        <p:nvSpPr>
          <p:cNvPr id="3" name="Content Placeholder 2"/>
          <p:cNvSpPr>
            <a:spLocks noGrp="1"/>
          </p:cNvSpPr>
          <p:nvPr>
            <p:ph idx="1"/>
          </p:nvPr>
        </p:nvSpPr>
        <p:spPr/>
        <p:txBody>
          <a:bodyPr/>
          <a:lstStyle/>
          <a:p>
            <a:r>
              <a:rPr lang="en-US" dirty="0"/>
              <a:t>Continued use after abstinence</a:t>
            </a:r>
          </a:p>
          <a:p>
            <a:pPr lvl="1"/>
            <a:r>
              <a:rPr lang="en-US" dirty="0"/>
              <a:t>Among those in the nicotine e-cigarette group verified as abstinent, 38% were still using e-cigarettes at 6 months</a:t>
            </a:r>
          </a:p>
          <a:p>
            <a:endParaRPr lang="en-US" dirty="0"/>
          </a:p>
          <a:p>
            <a:r>
              <a:rPr lang="en-US" dirty="0"/>
              <a:t>“Dual Users”</a:t>
            </a:r>
          </a:p>
          <a:p>
            <a:pPr lvl="1"/>
            <a:r>
              <a:rPr lang="en-US" dirty="0"/>
              <a:t>Among non-quitters, 29% were “dual users” at 6 months</a:t>
            </a:r>
          </a:p>
          <a:p>
            <a:pPr lvl="1"/>
            <a:r>
              <a:rPr lang="en-US" dirty="0"/>
              <a:t>Reduced daily cigarette consumption</a:t>
            </a:r>
          </a:p>
        </p:txBody>
      </p:sp>
    </p:spTree>
    <p:extLst>
      <p:ext uri="{BB962C8B-B14F-4D97-AF65-F5344CB8AC3E}">
        <p14:creationId xmlns:p14="http://schemas.microsoft.com/office/powerpoint/2010/main" val="15850267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a:xfrm>
            <a:off x="685800" y="2286000"/>
            <a:ext cx="7772870" cy="4267200"/>
          </a:xfrm>
        </p:spPr>
        <p:txBody>
          <a:bodyPr>
            <a:normAutofit fontScale="92500" lnSpcReduction="10000"/>
          </a:bodyPr>
          <a:lstStyle/>
          <a:p>
            <a:r>
              <a:rPr lang="en-US" dirty="0"/>
              <a:t>Nicotine e-cigarette use resulted in increased abstinence at 6 months compared with use of patches or placebo e-cigarettes </a:t>
            </a:r>
          </a:p>
          <a:p>
            <a:pPr lvl="1"/>
            <a:r>
              <a:rPr lang="en-US" dirty="0">
                <a:solidFill>
                  <a:schemeClr val="bg1"/>
                </a:solidFill>
              </a:rPr>
              <a:t>Not statistically significant</a:t>
            </a:r>
          </a:p>
          <a:p>
            <a:endParaRPr lang="en-US" dirty="0"/>
          </a:p>
          <a:p>
            <a:r>
              <a:rPr lang="en-US" dirty="0"/>
              <a:t>Post Hoc Analyses evaluated non-inferiority  </a:t>
            </a:r>
          </a:p>
          <a:p>
            <a:pPr lvl="1"/>
            <a:r>
              <a:rPr lang="en-US" dirty="0">
                <a:solidFill>
                  <a:schemeClr val="bg1"/>
                </a:solidFill>
              </a:rPr>
              <a:t>Nicotine e-cigarettes were as effective as patches</a:t>
            </a:r>
          </a:p>
          <a:p>
            <a:endParaRPr lang="en-US" dirty="0"/>
          </a:p>
          <a:p>
            <a:r>
              <a:rPr lang="en-US" dirty="0"/>
              <a:t>No difference in adverse events with e-cigarettes compared with patches</a:t>
            </a:r>
          </a:p>
          <a:p>
            <a:endParaRPr lang="en-US" dirty="0"/>
          </a:p>
          <a:p>
            <a:r>
              <a:rPr lang="en-US" dirty="0"/>
              <a:t>Modest abstinence rates overall</a:t>
            </a:r>
          </a:p>
        </p:txBody>
      </p:sp>
    </p:spTree>
    <p:extLst>
      <p:ext uri="{BB962C8B-B14F-4D97-AF65-F5344CB8AC3E}">
        <p14:creationId xmlns:p14="http://schemas.microsoft.com/office/powerpoint/2010/main" val="1328543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a:t>
            </a:r>
          </a:p>
        </p:txBody>
      </p:sp>
      <p:pic>
        <p:nvPicPr>
          <p:cNvPr id="4" name="Unbelievable- doctors recommend smoking ! 60 years ago....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p:spPr>
      </p:pic>
    </p:spTree>
    <p:extLst>
      <p:ext uri="{BB962C8B-B14F-4D97-AF65-F5344CB8AC3E}">
        <p14:creationId xmlns:p14="http://schemas.microsoft.com/office/powerpoint/2010/main" val="10354545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229600" cy="1143000"/>
          </a:xfrm>
        </p:spPr>
        <p:txBody>
          <a:bodyPr/>
          <a:lstStyle/>
          <a:p>
            <a:endParaRPr lang="en-US" dirty="0"/>
          </a:p>
        </p:txBody>
      </p:sp>
      <p:pic>
        <p:nvPicPr>
          <p:cNvPr id="1026" name="Picture 2" descr="http://ecigsuk.org.uk/wp-content/uploads/2014/07/e-cig-safety.jpg"/>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927598" y="2336800"/>
            <a:ext cx="6099767" cy="3598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013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Points about Safety</a:t>
            </a:r>
          </a:p>
        </p:txBody>
      </p:sp>
      <p:sp>
        <p:nvSpPr>
          <p:cNvPr id="3" name="Content Placeholder 2"/>
          <p:cNvSpPr>
            <a:spLocks noGrp="1"/>
          </p:cNvSpPr>
          <p:nvPr>
            <p:ph idx="1"/>
          </p:nvPr>
        </p:nvSpPr>
        <p:spPr/>
        <p:txBody>
          <a:bodyPr>
            <a:normAutofit/>
          </a:bodyPr>
          <a:lstStyle/>
          <a:p>
            <a:r>
              <a:rPr lang="en-US" dirty="0"/>
              <a:t>No firm conclusions can be drawn on the safety of E-cigarettes</a:t>
            </a:r>
          </a:p>
          <a:p>
            <a:pPr lvl="1"/>
            <a:r>
              <a:rPr lang="en-US" dirty="0"/>
              <a:t>Relatively few and often small studies</a:t>
            </a:r>
          </a:p>
          <a:p>
            <a:pPr lvl="1"/>
            <a:r>
              <a:rPr lang="en-US" dirty="0"/>
              <a:t>Many inconsistencies and contradictions</a:t>
            </a:r>
          </a:p>
          <a:p>
            <a:pPr lvl="1"/>
            <a:r>
              <a:rPr lang="en-US" dirty="0"/>
              <a:t>Many methodological problems</a:t>
            </a:r>
          </a:p>
          <a:p>
            <a:pPr lvl="1"/>
            <a:r>
              <a:rPr lang="en-US" dirty="0"/>
              <a:t>Severe conflicts of interest</a:t>
            </a:r>
          </a:p>
          <a:p>
            <a:pPr lvl="1"/>
            <a:r>
              <a:rPr lang="en-US" dirty="0"/>
              <a:t>Lack of long-term follow up</a:t>
            </a:r>
          </a:p>
        </p:txBody>
      </p:sp>
    </p:spTree>
    <p:extLst>
      <p:ext uri="{BB962C8B-B14F-4D97-AF65-F5344CB8AC3E}">
        <p14:creationId xmlns:p14="http://schemas.microsoft.com/office/powerpoint/2010/main" val="16763588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0" y="457200"/>
            <a:ext cx="7773338" cy="1596177"/>
          </a:xfrm>
        </p:spPr>
        <p:txBody>
          <a:bodyPr/>
          <a:lstStyle/>
          <a:p>
            <a:r>
              <a:rPr lang="en-US" dirty="0"/>
              <a:t>Key Points about Safety</a:t>
            </a:r>
          </a:p>
        </p:txBody>
      </p:sp>
      <p:sp>
        <p:nvSpPr>
          <p:cNvPr id="3" name="Content Placeholder 2"/>
          <p:cNvSpPr>
            <a:spLocks noGrp="1"/>
          </p:cNvSpPr>
          <p:nvPr>
            <p:ph idx="1"/>
          </p:nvPr>
        </p:nvSpPr>
        <p:spPr>
          <a:xfrm>
            <a:off x="685330" y="1828801"/>
            <a:ext cx="7773338" cy="4191000"/>
          </a:xfrm>
        </p:spPr>
        <p:txBody>
          <a:bodyPr>
            <a:normAutofit lnSpcReduction="10000"/>
          </a:bodyPr>
          <a:lstStyle/>
          <a:p>
            <a:endParaRPr lang="en-US" sz="2400" dirty="0"/>
          </a:p>
          <a:p>
            <a:r>
              <a:rPr lang="en-US" dirty="0"/>
              <a:t>R</a:t>
            </a:r>
            <a:r>
              <a:rPr lang="en-US" sz="2400" dirty="0"/>
              <a:t>esearch applies to the specific E-cigarette being tested</a:t>
            </a:r>
          </a:p>
          <a:p>
            <a:endParaRPr lang="en-US" sz="2400" dirty="0"/>
          </a:p>
          <a:p>
            <a:r>
              <a:rPr lang="en-US" sz="2400" dirty="0"/>
              <a:t>Mechanism of E-cigarette use different than smoking conventional cigarettes</a:t>
            </a:r>
          </a:p>
          <a:p>
            <a:endParaRPr lang="en-US" sz="2400" dirty="0"/>
          </a:p>
          <a:p>
            <a:r>
              <a:rPr lang="en-US" sz="2400" dirty="0"/>
              <a:t>Misleading information on product ingredients</a:t>
            </a:r>
          </a:p>
          <a:p>
            <a:pPr marL="0" indent="0">
              <a:buNone/>
            </a:pPr>
            <a:r>
              <a:rPr lang="en-US" sz="2400" dirty="0"/>
              <a:t> </a:t>
            </a:r>
          </a:p>
          <a:p>
            <a:r>
              <a:rPr lang="en-US" sz="2400" dirty="0"/>
              <a:t>Human experiments based on short-term exposure </a:t>
            </a:r>
          </a:p>
          <a:p>
            <a:endParaRPr lang="en-US" dirty="0"/>
          </a:p>
        </p:txBody>
      </p:sp>
    </p:spTree>
    <p:extLst>
      <p:ext uri="{BB962C8B-B14F-4D97-AF65-F5344CB8AC3E}">
        <p14:creationId xmlns:p14="http://schemas.microsoft.com/office/powerpoint/2010/main" val="15828471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 Components</a:t>
            </a:r>
          </a:p>
        </p:txBody>
      </p:sp>
      <p:graphicFrame>
        <p:nvGraphicFramePr>
          <p:cNvPr id="3" name="Chart 2"/>
          <p:cNvGraphicFramePr/>
          <p:nvPr>
            <p:extLst>
              <p:ext uri="{D42A27DB-BD31-4B8C-83A1-F6EECF244321}">
                <p14:modId xmlns:p14="http://schemas.microsoft.com/office/powerpoint/2010/main" val="52922987"/>
              </p:ext>
            </p:extLst>
          </p:nvPr>
        </p:nvGraphicFramePr>
        <p:xfrm>
          <a:off x="228600" y="1600200"/>
          <a:ext cx="8229600" cy="5410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30551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457200"/>
            <a:ext cx="7773338" cy="1596177"/>
          </a:xfrm>
        </p:spPr>
        <p:txBody>
          <a:bodyPr/>
          <a:lstStyle/>
          <a:p>
            <a:r>
              <a:rPr lang="en-US" dirty="0"/>
              <a:t>Propylene glycol</a:t>
            </a:r>
          </a:p>
        </p:txBody>
      </p:sp>
      <p:sp>
        <p:nvSpPr>
          <p:cNvPr id="3" name="Content Placeholder 2"/>
          <p:cNvSpPr>
            <a:spLocks noGrp="1"/>
          </p:cNvSpPr>
          <p:nvPr>
            <p:ph idx="1"/>
          </p:nvPr>
        </p:nvSpPr>
        <p:spPr>
          <a:xfrm>
            <a:off x="533400" y="1905000"/>
            <a:ext cx="7925270" cy="4190999"/>
          </a:xfrm>
        </p:spPr>
        <p:txBody>
          <a:bodyPr>
            <a:normAutofit/>
          </a:bodyPr>
          <a:lstStyle/>
          <a:p>
            <a:endParaRPr lang="en-US" dirty="0"/>
          </a:p>
          <a:p>
            <a:r>
              <a:rPr lang="en-US" dirty="0"/>
              <a:t>Generally Recognized as safe for inhalation in humans</a:t>
            </a:r>
          </a:p>
          <a:p>
            <a:endParaRPr lang="en-US" dirty="0"/>
          </a:p>
          <a:p>
            <a:r>
              <a:rPr lang="en-US" dirty="0"/>
              <a:t>Some reported events</a:t>
            </a:r>
          </a:p>
          <a:p>
            <a:pPr lvl="1"/>
            <a:r>
              <a:rPr lang="en-US" dirty="0"/>
              <a:t>Exposure can cause eye and respiratory irritation When heated</a:t>
            </a:r>
          </a:p>
          <a:p>
            <a:pPr lvl="1"/>
            <a:r>
              <a:rPr lang="en-US" dirty="0"/>
              <a:t>In children, chronic exposure may increase or induce rhinitis( nasal irritation), asthma, eczema and allergic symptoms</a:t>
            </a:r>
          </a:p>
          <a:p>
            <a:pPr lvl="1"/>
            <a:r>
              <a:rPr lang="en-US" dirty="0"/>
              <a:t>Acute and chronic respiratory effects, including reduced lung function</a:t>
            </a:r>
          </a:p>
          <a:p>
            <a:endParaRPr lang="en-US" dirty="0"/>
          </a:p>
        </p:txBody>
      </p:sp>
    </p:spTree>
    <p:extLst>
      <p:ext uri="{BB962C8B-B14F-4D97-AF65-F5344CB8AC3E}">
        <p14:creationId xmlns:p14="http://schemas.microsoft.com/office/powerpoint/2010/main" val="18660370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Substances</a:t>
            </a:r>
          </a:p>
        </p:txBody>
      </p:sp>
      <p:sp>
        <p:nvSpPr>
          <p:cNvPr id="3" name="Content Placeholder 2"/>
          <p:cNvSpPr>
            <a:spLocks noGrp="1"/>
          </p:cNvSpPr>
          <p:nvPr>
            <p:ph idx="1"/>
          </p:nvPr>
        </p:nvSpPr>
        <p:spPr>
          <a:xfrm>
            <a:off x="685800" y="2209800"/>
            <a:ext cx="7772870" cy="4114800"/>
          </a:xfrm>
        </p:spPr>
        <p:txBody>
          <a:bodyPr>
            <a:normAutofit lnSpcReduction="10000"/>
          </a:bodyPr>
          <a:lstStyle/>
          <a:p>
            <a:r>
              <a:rPr lang="en-US" dirty="0"/>
              <a:t>Many Harmful substances found in lower concentrations</a:t>
            </a:r>
          </a:p>
          <a:p>
            <a:pPr lvl="1"/>
            <a:r>
              <a:rPr lang="en-US" dirty="0"/>
              <a:t>Tobacco-specific nitrosamines</a:t>
            </a:r>
          </a:p>
          <a:p>
            <a:pPr lvl="1"/>
            <a:r>
              <a:rPr lang="en-US" dirty="0"/>
              <a:t>Diethylene glycol</a:t>
            </a:r>
          </a:p>
          <a:p>
            <a:pPr lvl="1"/>
            <a:r>
              <a:rPr lang="en-US" dirty="0"/>
              <a:t>Formaldehyde</a:t>
            </a:r>
          </a:p>
          <a:p>
            <a:pPr lvl="1"/>
            <a:r>
              <a:rPr lang="en-US" dirty="0"/>
              <a:t>Heavy metals</a:t>
            </a:r>
          </a:p>
          <a:p>
            <a:pPr lvl="1"/>
            <a:r>
              <a:rPr lang="en-US" dirty="0"/>
              <a:t>Cytotoxic flavorings</a:t>
            </a:r>
          </a:p>
          <a:p>
            <a:pPr lvl="1"/>
            <a:r>
              <a:rPr lang="en-US" dirty="0" err="1"/>
              <a:t>Acrolein</a:t>
            </a:r>
            <a:endParaRPr lang="en-US" dirty="0"/>
          </a:p>
          <a:p>
            <a:pPr lvl="1"/>
            <a:endParaRPr lang="en-US" dirty="0"/>
          </a:p>
          <a:p>
            <a:r>
              <a:rPr lang="en-US" dirty="0"/>
              <a:t>One experimental in vitro study found that EC vapor can change gene expression in a similar way to tobacco</a:t>
            </a:r>
          </a:p>
        </p:txBody>
      </p:sp>
    </p:spTree>
    <p:extLst>
      <p:ext uri="{BB962C8B-B14F-4D97-AF65-F5344CB8AC3E}">
        <p14:creationId xmlns:p14="http://schemas.microsoft.com/office/powerpoint/2010/main" val="2135574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032" y="381000"/>
            <a:ext cx="7773338" cy="1596177"/>
          </a:xfrm>
        </p:spPr>
        <p:txBody>
          <a:bodyPr/>
          <a:lstStyle/>
          <a:p>
            <a:r>
              <a:rPr lang="en-US" dirty="0"/>
              <a:t>Nicotine</a:t>
            </a:r>
          </a:p>
        </p:txBody>
      </p:sp>
      <p:sp>
        <p:nvSpPr>
          <p:cNvPr id="3" name="Content Placeholder 2"/>
          <p:cNvSpPr>
            <a:spLocks noGrp="1"/>
          </p:cNvSpPr>
          <p:nvPr>
            <p:ph idx="1"/>
          </p:nvPr>
        </p:nvSpPr>
        <p:spPr>
          <a:xfrm>
            <a:off x="723900" y="2286000"/>
            <a:ext cx="7772870" cy="3886200"/>
          </a:xfrm>
        </p:spPr>
        <p:txBody>
          <a:bodyPr>
            <a:noAutofit/>
          </a:bodyPr>
          <a:lstStyle/>
          <a:p>
            <a:r>
              <a:rPr lang="en-US" sz="2400" dirty="0"/>
              <a:t>Addictive chemical in tobacco smoke</a:t>
            </a:r>
          </a:p>
          <a:p>
            <a:pPr lvl="1"/>
            <a:r>
              <a:rPr lang="en-US" sz="2200" dirty="0"/>
              <a:t>Mild psychomotor stimulant</a:t>
            </a:r>
          </a:p>
          <a:p>
            <a:endParaRPr lang="en-US" sz="2400" dirty="0"/>
          </a:p>
          <a:p>
            <a:r>
              <a:rPr lang="en-US" sz="2400" dirty="0"/>
              <a:t>Not involved in smoking-related harm</a:t>
            </a:r>
          </a:p>
          <a:p>
            <a:endParaRPr lang="en-US" sz="2400" dirty="0"/>
          </a:p>
          <a:p>
            <a:r>
              <a:rPr lang="en-US" sz="2400" dirty="0"/>
              <a:t>Long term negative consequences for brain development </a:t>
            </a:r>
          </a:p>
          <a:p>
            <a:endParaRPr lang="en-US" sz="2400" dirty="0"/>
          </a:p>
          <a:p>
            <a:r>
              <a:rPr lang="en-US" sz="2400" dirty="0"/>
              <a:t>Spike in phone calls to poison control centers</a:t>
            </a:r>
          </a:p>
        </p:txBody>
      </p:sp>
    </p:spTree>
    <p:extLst>
      <p:ext uri="{BB962C8B-B14F-4D97-AF65-F5344CB8AC3E}">
        <p14:creationId xmlns:p14="http://schemas.microsoft.com/office/powerpoint/2010/main" val="7720029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Factors affecting nicotine delivery</a:t>
            </a:r>
          </a:p>
        </p:txBody>
      </p:sp>
      <p:sp>
        <p:nvSpPr>
          <p:cNvPr id="3" name="Content Placeholder 2"/>
          <p:cNvSpPr>
            <a:spLocks noGrp="1"/>
          </p:cNvSpPr>
          <p:nvPr>
            <p:ph idx="1"/>
          </p:nvPr>
        </p:nvSpPr>
        <p:spPr>
          <a:xfrm>
            <a:off x="685330" y="2367093"/>
            <a:ext cx="7315670" cy="3728907"/>
          </a:xfrm>
        </p:spPr>
        <p:txBody>
          <a:bodyPr>
            <a:normAutofit/>
          </a:bodyPr>
          <a:lstStyle/>
          <a:p>
            <a:r>
              <a:rPr lang="en-US" sz="2400" dirty="0"/>
              <a:t>Nicotine content of a cartridge </a:t>
            </a:r>
          </a:p>
          <a:p>
            <a:pPr lvl="1"/>
            <a:r>
              <a:rPr lang="en-US" sz="2200" dirty="0">
                <a:solidFill>
                  <a:schemeClr val="bg1"/>
                </a:solidFill>
              </a:rPr>
              <a:t>0 -36 mg/ml</a:t>
            </a:r>
          </a:p>
          <a:p>
            <a:endParaRPr lang="en-US" sz="2400" dirty="0"/>
          </a:p>
          <a:p>
            <a:r>
              <a:rPr lang="en-US" sz="2400" dirty="0"/>
              <a:t>The efficacy of the vaporization process </a:t>
            </a:r>
          </a:p>
          <a:p>
            <a:pPr lvl="1"/>
            <a:r>
              <a:rPr lang="en-US" sz="2200" dirty="0">
                <a:solidFill>
                  <a:schemeClr val="bg1"/>
                </a:solidFill>
              </a:rPr>
              <a:t>0.77 mg </a:t>
            </a:r>
            <a:r>
              <a:rPr lang="en-US" sz="2200" dirty="0"/>
              <a:t>e-cigarette vs </a:t>
            </a:r>
            <a:r>
              <a:rPr lang="en-US" sz="2200" dirty="0">
                <a:solidFill>
                  <a:schemeClr val="bg1"/>
                </a:solidFill>
              </a:rPr>
              <a:t>1.54-2.60 mg </a:t>
            </a:r>
            <a:r>
              <a:rPr lang="en-US" sz="2200" dirty="0"/>
              <a:t>conventional</a:t>
            </a:r>
          </a:p>
          <a:p>
            <a:endParaRPr lang="en-US" sz="2400" dirty="0"/>
          </a:p>
          <a:p>
            <a:r>
              <a:rPr lang="en-US" sz="2400" dirty="0"/>
              <a:t>Bioavailability of nicotine from the aerosol is a key factor</a:t>
            </a:r>
          </a:p>
        </p:txBody>
      </p:sp>
    </p:spTree>
    <p:extLst>
      <p:ext uri="{BB962C8B-B14F-4D97-AF65-F5344CB8AC3E}">
        <p14:creationId xmlns:p14="http://schemas.microsoft.com/office/powerpoint/2010/main" val="12937278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537" y="107211"/>
            <a:ext cx="7773338" cy="1596177"/>
          </a:xfrm>
        </p:spPr>
        <p:txBody>
          <a:bodyPr/>
          <a:lstStyle/>
          <a:p>
            <a:r>
              <a:rPr lang="en-US" dirty="0"/>
              <a:t>Evolution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806" y="2438400"/>
            <a:ext cx="7162800" cy="3848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52920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Effects on Respiratory System</a:t>
            </a: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86000" y="2514600"/>
            <a:ext cx="4470400" cy="1104900"/>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3962400"/>
            <a:ext cx="7480300" cy="2324100"/>
          </a:xfrm>
          <a:prstGeom prst="rect">
            <a:avLst/>
          </a:prstGeom>
        </p:spPr>
      </p:pic>
    </p:spTree>
    <p:extLst>
      <p:ext uri="{BB962C8B-B14F-4D97-AF65-F5344CB8AC3E}">
        <p14:creationId xmlns:p14="http://schemas.microsoft.com/office/powerpoint/2010/main" val="8670763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0"/>
            <a:ext cx="6896534" cy="1080938"/>
          </a:xfrm>
        </p:spPr>
        <p:txBody>
          <a:bodyPr>
            <a:normAutofit/>
          </a:bodyPr>
          <a:lstStyle/>
          <a:p>
            <a:r>
              <a:rPr lang="en-US" sz="3600" dirty="0"/>
              <a:t>The Beginning of Anti-Smoking Campaigns</a:t>
            </a:r>
          </a:p>
        </p:txBody>
      </p:sp>
      <p:sp>
        <p:nvSpPr>
          <p:cNvPr id="3" name="Content Placeholder 2"/>
          <p:cNvSpPr>
            <a:spLocks noGrp="1"/>
          </p:cNvSpPr>
          <p:nvPr>
            <p:ph idx="1"/>
          </p:nvPr>
        </p:nvSpPr>
        <p:spPr>
          <a:xfrm>
            <a:off x="609600" y="2286000"/>
            <a:ext cx="7849070" cy="4190999"/>
          </a:xfrm>
        </p:spPr>
        <p:txBody>
          <a:bodyPr/>
          <a:lstStyle/>
          <a:p>
            <a:r>
              <a:rPr lang="en-US" b="1" dirty="0"/>
              <a:t>1964 – Surgeon General Advisory Committee on Smoking and Health</a:t>
            </a:r>
          </a:p>
          <a:p>
            <a:endParaRPr lang="en-US" dirty="0"/>
          </a:p>
          <a:p>
            <a:r>
              <a:rPr lang="en-US" b="1" dirty="0"/>
              <a:t>Linked cigarette smoking to</a:t>
            </a:r>
          </a:p>
          <a:p>
            <a:pPr lvl="1"/>
            <a:r>
              <a:rPr lang="en-US" dirty="0"/>
              <a:t>Lung Cancer in Men</a:t>
            </a:r>
          </a:p>
          <a:p>
            <a:pPr lvl="1"/>
            <a:r>
              <a:rPr lang="en-US" dirty="0"/>
              <a:t>Laryngeal (Throat) Cancer in men</a:t>
            </a:r>
          </a:p>
          <a:p>
            <a:pPr lvl="1"/>
            <a:r>
              <a:rPr lang="en-US" dirty="0"/>
              <a:t>Chronic Bronchitis (irritation in the airway)</a:t>
            </a:r>
          </a:p>
        </p:txBody>
      </p:sp>
    </p:spTree>
    <p:extLst>
      <p:ext uri="{BB962C8B-B14F-4D97-AF65-F5344CB8AC3E}">
        <p14:creationId xmlns:p14="http://schemas.microsoft.com/office/powerpoint/2010/main" val="8235196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Effects on Respiratory System</a:t>
            </a:r>
          </a:p>
        </p:txBody>
      </p:sp>
      <p:sp>
        <p:nvSpPr>
          <p:cNvPr id="3" name="Content Placeholder 2"/>
          <p:cNvSpPr>
            <a:spLocks noGrp="1"/>
          </p:cNvSpPr>
          <p:nvPr>
            <p:ph idx="1"/>
          </p:nvPr>
        </p:nvSpPr>
        <p:spPr/>
        <p:txBody>
          <a:bodyPr>
            <a:normAutofit/>
          </a:bodyPr>
          <a:lstStyle/>
          <a:p>
            <a:r>
              <a:rPr lang="en-US" dirty="0" err="1"/>
              <a:t>Varvadas</a:t>
            </a:r>
            <a:r>
              <a:rPr lang="en-US" dirty="0"/>
              <a:t> et al – No effect on pulmonary function via spirometry</a:t>
            </a:r>
          </a:p>
          <a:p>
            <a:pPr lvl="1"/>
            <a:r>
              <a:rPr lang="en-US" dirty="0"/>
              <a:t>Statistically significant increase in lung impedance, peripheral airway flow resistance and oxidative stress </a:t>
            </a:r>
          </a:p>
          <a:p>
            <a:endParaRPr lang="en-US" dirty="0"/>
          </a:p>
          <a:p>
            <a:r>
              <a:rPr lang="en-US" dirty="0"/>
              <a:t>One case of lipoid pneumonia that resolved after stopping e-cigarette use</a:t>
            </a:r>
          </a:p>
          <a:p>
            <a:endParaRPr lang="en-US" dirty="0"/>
          </a:p>
        </p:txBody>
      </p:sp>
    </p:spTree>
    <p:extLst>
      <p:ext uri="{BB962C8B-B14F-4D97-AF65-F5344CB8AC3E}">
        <p14:creationId xmlns:p14="http://schemas.microsoft.com/office/powerpoint/2010/main" val="12526553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Effects on bystanders</a:t>
            </a:r>
          </a:p>
        </p:txBody>
      </p:sp>
      <p:sp>
        <p:nvSpPr>
          <p:cNvPr id="3" name="Content Placeholder 2"/>
          <p:cNvSpPr>
            <a:spLocks noGrp="1"/>
          </p:cNvSpPr>
          <p:nvPr>
            <p:ph idx="1"/>
          </p:nvPr>
        </p:nvSpPr>
        <p:spPr>
          <a:xfrm>
            <a:off x="685800" y="2209800"/>
            <a:ext cx="7925270" cy="4114799"/>
          </a:xfrm>
        </p:spPr>
        <p:txBody>
          <a:bodyPr>
            <a:normAutofit/>
          </a:bodyPr>
          <a:lstStyle/>
          <a:p>
            <a:r>
              <a:rPr lang="en-US" dirty="0"/>
              <a:t>Most second-hand smoke from cigarettes is generated as side stream smoke from the tip of the cigarette.</a:t>
            </a:r>
          </a:p>
          <a:p>
            <a:endParaRPr lang="en-US" dirty="0"/>
          </a:p>
          <a:p>
            <a:r>
              <a:rPr lang="en-US" dirty="0"/>
              <a:t>Bystanders inhale exhaled vapor</a:t>
            </a:r>
          </a:p>
          <a:p>
            <a:pPr lvl="1"/>
            <a:r>
              <a:rPr lang="en-US" dirty="0"/>
              <a:t>Nicotine, flavors, glycerol and Propylene glycol</a:t>
            </a:r>
          </a:p>
          <a:p>
            <a:pPr lvl="1"/>
            <a:r>
              <a:rPr lang="en-US" dirty="0"/>
              <a:t>Does not include most chemicals found in tobacco smoke</a:t>
            </a:r>
          </a:p>
          <a:p>
            <a:endParaRPr lang="en-US" dirty="0"/>
          </a:p>
          <a:p>
            <a:r>
              <a:rPr lang="en-US" dirty="0"/>
              <a:t>No long-term study has been conducted so far</a:t>
            </a:r>
          </a:p>
          <a:p>
            <a:pPr lvl="1"/>
            <a:r>
              <a:rPr lang="en-US" dirty="0"/>
              <a:t>but pollutant levels are much lower than from cigarettes</a:t>
            </a:r>
          </a:p>
        </p:txBody>
      </p:sp>
    </p:spTree>
    <p:extLst>
      <p:ext uri="{BB962C8B-B14F-4D97-AF65-F5344CB8AC3E}">
        <p14:creationId xmlns:p14="http://schemas.microsoft.com/office/powerpoint/2010/main" val="14099746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63726"/>
            <a:ext cx="7773338" cy="1596177"/>
          </a:xfrm>
        </p:spPr>
        <p:txBody>
          <a:bodyPr/>
          <a:lstStyle/>
          <a:p>
            <a:r>
              <a:rPr lang="en-US" dirty="0"/>
              <a:t>Explosions</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90600" y="2189163"/>
            <a:ext cx="2971800" cy="3728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2163763"/>
            <a:ext cx="3200400"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66800" y="5891193"/>
            <a:ext cx="2895600" cy="954107"/>
          </a:xfrm>
          <a:prstGeom prst="rect">
            <a:avLst/>
          </a:prstGeom>
          <a:noFill/>
        </p:spPr>
        <p:txBody>
          <a:bodyPr wrap="square" rtlCol="0">
            <a:spAutoFit/>
          </a:bodyPr>
          <a:lstStyle/>
          <a:p>
            <a:r>
              <a:rPr lang="en-US" sz="1400" b="1" dirty="0">
                <a:solidFill>
                  <a:schemeClr val="bg1"/>
                </a:solidFill>
              </a:rPr>
              <a:t>29 year old man was in critical condition in a Colorado Springs hospital after an electronic cigarette exploded in his face</a:t>
            </a:r>
            <a:endParaRPr lang="en-US" b="1" dirty="0">
              <a:solidFill>
                <a:schemeClr val="bg1"/>
              </a:solidFill>
            </a:endParaRPr>
          </a:p>
        </p:txBody>
      </p:sp>
    </p:spTree>
    <p:extLst>
      <p:ext uri="{BB962C8B-B14F-4D97-AF65-F5344CB8AC3E}">
        <p14:creationId xmlns:p14="http://schemas.microsoft.com/office/powerpoint/2010/main" val="5590910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219200" y="609600"/>
            <a:ext cx="655320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35760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0" y="415075"/>
            <a:ext cx="7773338" cy="1596177"/>
          </a:xfrm>
        </p:spPr>
        <p:txBody>
          <a:bodyPr>
            <a:normAutofit/>
          </a:bodyPr>
          <a:lstStyle/>
          <a:p>
            <a:r>
              <a:rPr lang="en-US" dirty="0"/>
              <a:t>Public Health Concerns</a:t>
            </a:r>
          </a:p>
        </p:txBody>
      </p:sp>
      <p:sp>
        <p:nvSpPr>
          <p:cNvPr id="3" name="Content Placeholder 2"/>
          <p:cNvSpPr>
            <a:spLocks noGrp="1"/>
          </p:cNvSpPr>
          <p:nvPr>
            <p:ph idx="1"/>
          </p:nvPr>
        </p:nvSpPr>
        <p:spPr>
          <a:xfrm>
            <a:off x="685330" y="2286000"/>
            <a:ext cx="7772870" cy="3810000"/>
          </a:xfrm>
        </p:spPr>
        <p:txBody>
          <a:bodyPr>
            <a:normAutofit/>
          </a:bodyPr>
          <a:lstStyle/>
          <a:p>
            <a:r>
              <a:rPr lang="en-US" sz="2400" dirty="0"/>
              <a:t>World Health Organization – Report 2014</a:t>
            </a:r>
          </a:p>
          <a:p>
            <a:pPr lvl="1"/>
            <a:endParaRPr lang="en-US" dirty="0"/>
          </a:p>
          <a:p>
            <a:pPr lvl="1"/>
            <a:r>
              <a:rPr lang="en-US" dirty="0"/>
              <a:t>Re-normalization of Smoking</a:t>
            </a:r>
          </a:p>
          <a:p>
            <a:pPr lvl="1"/>
            <a:endParaRPr lang="en-US" dirty="0"/>
          </a:p>
          <a:p>
            <a:pPr lvl="1"/>
            <a:r>
              <a:rPr lang="en-US" dirty="0"/>
              <a:t>Adolescents and gateway to smoking</a:t>
            </a:r>
          </a:p>
          <a:p>
            <a:pPr lvl="1"/>
            <a:endParaRPr lang="en-US" dirty="0"/>
          </a:p>
          <a:p>
            <a:pPr lvl="1"/>
            <a:r>
              <a:rPr lang="en-US" dirty="0"/>
              <a:t>Unknown long term effects</a:t>
            </a:r>
          </a:p>
          <a:p>
            <a:pPr lvl="1"/>
            <a:endParaRPr lang="en-US" dirty="0"/>
          </a:p>
          <a:p>
            <a:pPr lvl="1"/>
            <a:r>
              <a:rPr lang="en-US" dirty="0"/>
              <a:t>No Federal Regulation</a:t>
            </a:r>
          </a:p>
        </p:txBody>
      </p:sp>
    </p:spTree>
    <p:extLst>
      <p:ext uri="{BB962C8B-B14F-4D97-AF65-F5344CB8AC3E}">
        <p14:creationId xmlns:p14="http://schemas.microsoft.com/office/powerpoint/2010/main" val="27488363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York State and City Law</a:t>
            </a:r>
          </a:p>
        </p:txBody>
      </p:sp>
      <p:sp>
        <p:nvSpPr>
          <p:cNvPr id="3" name="Content Placeholder 2"/>
          <p:cNvSpPr>
            <a:spLocks noGrp="1"/>
          </p:cNvSpPr>
          <p:nvPr>
            <p:ph idx="1"/>
          </p:nvPr>
        </p:nvSpPr>
        <p:spPr>
          <a:xfrm>
            <a:off x="152400" y="2133600"/>
            <a:ext cx="8763000" cy="4572000"/>
          </a:xfrm>
        </p:spPr>
        <p:txBody>
          <a:bodyPr>
            <a:normAutofit/>
          </a:bodyPr>
          <a:lstStyle/>
          <a:p>
            <a:r>
              <a:rPr lang="en-US" sz="3200" b="1" dirty="0"/>
              <a:t>California – Department of Health</a:t>
            </a:r>
            <a:endParaRPr lang="en-US" b="1" dirty="0"/>
          </a:p>
          <a:p>
            <a:pPr lvl="2"/>
            <a:r>
              <a:rPr lang="en-US" dirty="0"/>
              <a:t>This law prohibits the sale of tobacco products (under the age of 21)</a:t>
            </a:r>
          </a:p>
          <a:p>
            <a:pPr lvl="1"/>
            <a:r>
              <a:rPr lang="en-US" b="1" dirty="0"/>
              <a:t>Liquid Nicotine Sales and Packaging</a:t>
            </a:r>
          </a:p>
          <a:p>
            <a:pPr lvl="2"/>
            <a:r>
              <a:rPr lang="en-US" dirty="0"/>
              <a:t>Prohibits the sale of liquid nicotine to minors </a:t>
            </a:r>
          </a:p>
          <a:p>
            <a:pPr lvl="2"/>
            <a:r>
              <a:rPr lang="en-US" dirty="0"/>
              <a:t>All liquid nicotine is to be packaged in a child-resistant bottle </a:t>
            </a:r>
          </a:p>
          <a:p>
            <a:endParaRPr lang="en-US" sz="1000" b="1" dirty="0"/>
          </a:p>
          <a:p>
            <a:r>
              <a:rPr lang="en-US" sz="3200" b="1" dirty="0" err="1"/>
              <a:t>Califonia</a:t>
            </a:r>
            <a:r>
              <a:rPr lang="en-US" sz="3200" b="1" dirty="0"/>
              <a:t> Law </a:t>
            </a:r>
          </a:p>
          <a:p>
            <a:pPr lvl="1"/>
            <a:r>
              <a:rPr lang="en-US" dirty="0"/>
              <a:t>E-cigarettes are included in the Smoke-Free Air Act. </a:t>
            </a:r>
          </a:p>
        </p:txBody>
      </p:sp>
    </p:spTree>
    <p:extLst>
      <p:ext uri="{BB962C8B-B14F-4D97-AF65-F5344CB8AC3E}">
        <p14:creationId xmlns:p14="http://schemas.microsoft.com/office/powerpoint/2010/main" val="26049548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A1098-DACA-2645-8014-9B1B69D55DBF}"/>
              </a:ext>
            </a:extLst>
          </p:cNvPr>
          <p:cNvSpPr>
            <a:spLocks noGrp="1"/>
          </p:cNvSpPr>
          <p:nvPr>
            <p:ph type="title"/>
          </p:nvPr>
        </p:nvSpPr>
        <p:spPr/>
        <p:txBody>
          <a:bodyPr/>
          <a:lstStyle/>
          <a:p>
            <a:endParaRPr lang="en-US"/>
          </a:p>
        </p:txBody>
      </p:sp>
      <p:pic>
        <p:nvPicPr>
          <p:cNvPr id="4098" name="Picture 2" descr="Graphic: E-cigarette use among youth is rising as e-cigarette advertising grows">
            <a:hlinkClick r:id="rId3"/>
            <a:extLst>
              <a:ext uri="{FF2B5EF4-FFF2-40B4-BE49-F238E27FC236}">
                <a16:creationId xmlns:a16="http://schemas.microsoft.com/office/drawing/2014/main" id="{72E17362-7210-064B-9392-F6DC46F113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438400"/>
            <a:ext cx="8507861" cy="346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91326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01BE6-EF55-A142-AF0A-2A30B7046F27}"/>
              </a:ext>
            </a:extLst>
          </p:cNvPr>
          <p:cNvSpPr>
            <a:spLocks noGrp="1"/>
          </p:cNvSpPr>
          <p:nvPr>
            <p:ph type="title"/>
          </p:nvPr>
        </p:nvSpPr>
        <p:spPr/>
        <p:txBody>
          <a:bodyPr/>
          <a:lstStyle/>
          <a:p>
            <a:endParaRPr lang="en-US"/>
          </a:p>
        </p:txBody>
      </p:sp>
      <p:pic>
        <p:nvPicPr>
          <p:cNvPr id="3073" name="Picture 1" descr="Photo: e-cigarettes">
            <a:extLst>
              <a:ext uri="{FF2B5EF4-FFF2-40B4-BE49-F238E27FC236}">
                <a16:creationId xmlns:a16="http://schemas.microsoft.com/office/drawing/2014/main" id="{904CC9EF-85AA-8546-93D5-840742095B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819400"/>
            <a:ext cx="5168407" cy="384461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23D1E79C-E736-C940-94C6-17C493D36AC5}"/>
              </a:ext>
            </a:extLst>
          </p:cNvPr>
          <p:cNvSpPr>
            <a:spLocks noChangeArrowheads="1"/>
          </p:cNvSpPr>
          <p:nvPr/>
        </p:nvSpPr>
        <p:spPr bwMode="auto">
          <a:xfrm>
            <a:off x="5168407" y="4080495"/>
            <a:ext cx="3975593" cy="2031325"/>
          </a:xfrm>
          <a:prstGeom prst="rect">
            <a:avLst/>
          </a:prstGeom>
          <a:solidFill>
            <a:srgbClr val="E3F2F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solidFill>
                  <a:srgbClr val="000000"/>
                </a:solidFill>
                <a:effectLst/>
                <a:latin typeface="Lato"/>
              </a:rPr>
              <a:t>More than </a:t>
            </a:r>
            <a:r>
              <a:rPr kumimoji="0" lang="en-US" altLang="en-US" sz="1400" b="1" i="0" u="none" strike="noStrike" cap="none" normalizeH="0" baseline="0" dirty="0">
                <a:ln>
                  <a:noFill/>
                </a:ln>
                <a:solidFill>
                  <a:srgbClr val="000000"/>
                </a:solidFill>
                <a:effectLst/>
                <a:latin typeface="Lato"/>
              </a:rPr>
              <a:t>18 million (7 in 10)</a:t>
            </a:r>
            <a:r>
              <a:rPr kumimoji="0" lang="en-US" altLang="en-US" sz="1400" b="0" i="0" u="none" strike="noStrike" cap="none" normalizeH="0" baseline="0" dirty="0">
                <a:ln>
                  <a:noFill/>
                </a:ln>
                <a:solidFill>
                  <a:srgbClr val="000000"/>
                </a:solidFill>
                <a:effectLst/>
                <a:latin typeface="Lato"/>
              </a:rPr>
              <a:t> US middle and high school youth were exposed to e-cigarette ads in 2014.</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solidFill>
                  <a:srgbClr val="000000"/>
                </a:solidFill>
                <a:effectLst/>
                <a:latin typeface="Lato"/>
              </a:rPr>
              <a:t>More than </a:t>
            </a:r>
            <a:r>
              <a:rPr kumimoji="0" lang="en-US" altLang="en-US" sz="1400" b="1" i="0" u="none" strike="noStrike" cap="none" normalizeH="0" baseline="0" dirty="0">
                <a:ln>
                  <a:noFill/>
                </a:ln>
                <a:solidFill>
                  <a:srgbClr val="000000"/>
                </a:solidFill>
                <a:effectLst/>
                <a:latin typeface="Lato"/>
              </a:rPr>
              <a:t>1 in 2</a:t>
            </a:r>
            <a:r>
              <a:rPr kumimoji="0" lang="en-US" altLang="en-US" sz="1400" b="0" i="0" u="none" strike="noStrike" cap="none" normalizeH="0" baseline="0" dirty="0">
                <a:ln>
                  <a:noFill/>
                </a:ln>
                <a:solidFill>
                  <a:srgbClr val="000000"/>
                </a:solidFill>
                <a:effectLst/>
                <a:latin typeface="Lato"/>
              </a:rPr>
              <a:t> middle and high school youth were exposed to e-cigarette ads in retail stores.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400" b="0" i="0" u="none" strike="noStrike" cap="none" normalizeH="0" baseline="0" dirty="0">
                <a:ln>
                  <a:noFill/>
                </a:ln>
                <a:solidFill>
                  <a:srgbClr val="000000"/>
                </a:solidFill>
                <a:effectLst/>
                <a:latin typeface="Lato"/>
              </a:rPr>
              <a:t>Nearly </a:t>
            </a:r>
            <a:r>
              <a:rPr kumimoji="0" lang="en-US" altLang="en-US" sz="1400" b="1" i="0" u="none" strike="noStrike" cap="none" normalizeH="0" baseline="0" dirty="0">
                <a:ln>
                  <a:noFill/>
                </a:ln>
                <a:solidFill>
                  <a:srgbClr val="000000"/>
                </a:solidFill>
                <a:effectLst/>
                <a:latin typeface="Lato"/>
              </a:rPr>
              <a:t>2 in 5</a:t>
            </a:r>
            <a:r>
              <a:rPr kumimoji="0" lang="en-US" altLang="en-US" sz="1400" b="0" i="0" u="none" strike="noStrike" cap="none" normalizeH="0" baseline="0" dirty="0">
                <a:ln>
                  <a:noFill/>
                </a:ln>
                <a:solidFill>
                  <a:srgbClr val="000000"/>
                </a:solidFill>
                <a:effectLst/>
                <a:latin typeface="Lato"/>
              </a:rPr>
              <a:t> middle and high school youth saw e-cigarette ads online.</a:t>
            </a:r>
            <a:endParaRPr kumimoji="0" lang="en-US" altLang="en-US" sz="14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000" b="0" i="0" u="none" strike="noStrike" cap="none" normalizeH="0" baseline="0" dirty="0">
                <a:ln>
                  <a:noFill/>
                </a:ln>
                <a:solidFill>
                  <a:srgbClr val="000000"/>
                </a:solidFill>
                <a:effectLst/>
                <a:latin typeface="Lato"/>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712249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B9315-7FA3-F947-AB38-4B0580F45BD4}"/>
              </a:ext>
            </a:extLst>
          </p:cNvPr>
          <p:cNvSpPr>
            <a:spLocks noGrp="1"/>
          </p:cNvSpPr>
          <p:nvPr>
            <p:ph type="title"/>
          </p:nvPr>
        </p:nvSpPr>
        <p:spPr/>
        <p:txBody>
          <a:bodyPr/>
          <a:lstStyle/>
          <a:p>
            <a:r>
              <a:rPr lang="en-US" dirty="0"/>
              <a:t>What do they look like:</a:t>
            </a:r>
          </a:p>
        </p:txBody>
      </p:sp>
      <p:pic>
        <p:nvPicPr>
          <p:cNvPr id="1025" name="Picture 1" descr="page2image2976432">
            <a:extLst>
              <a:ext uri="{FF2B5EF4-FFF2-40B4-BE49-F238E27FC236}">
                <a16:creationId xmlns:a16="http://schemas.microsoft.com/office/drawing/2014/main" id="{98504C27-141A-124C-8EBA-09BD1F0C7869}"/>
              </a:ext>
            </a:extLst>
          </p:cNvPr>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l="22432" r="22432"/>
          <a:stretch>
            <a:fillRect/>
          </a:stretch>
        </p:blipFill>
        <p:spPr bwMode="auto">
          <a:xfrm>
            <a:off x="531639" y="2133600"/>
            <a:ext cx="7086600" cy="4523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5460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92000"/>
                <a:satMod val="200000"/>
                <a:lumMod val="128000"/>
              </a:schemeClr>
            </a:gs>
            <a:gs pos="50000">
              <a:schemeClr val="bg2">
                <a:shade val="100000"/>
                <a:hueMod val="100000"/>
                <a:satMod val="110000"/>
                <a:lumMod val="130000"/>
              </a:schemeClr>
            </a:gs>
            <a:gs pos="100000">
              <a:schemeClr val="bg2">
                <a:shade val="78000"/>
                <a:hueMod val="118000"/>
                <a:satMod val="120000"/>
                <a:lumMod val="69000"/>
              </a:schemeClr>
            </a:gs>
          </a:gsLst>
          <a:lin ang="2520000" scaled="0"/>
        </a:gra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8DCA3673-CDE4-40C5-9FA8-F89874CFBA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9141618"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95756E8F-499C-4533-BBE8-309C3E8D985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2382" y="0"/>
            <a:ext cx="9144000" cy="6858000"/>
          </a:xfrm>
          <a:prstGeom prst="rect">
            <a:avLst/>
          </a:prstGeom>
        </p:spPr>
      </p:pic>
      <p:sp>
        <p:nvSpPr>
          <p:cNvPr id="20" name="Rectangle 19">
            <a:extLst>
              <a:ext uri="{FF2B5EF4-FFF2-40B4-BE49-F238E27FC236}">
                <a16:creationId xmlns:a16="http://schemas.microsoft.com/office/drawing/2014/main" id="{0FFFD040-32A9-4D2B-86CA-599D030A41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63205CA-B7FF-4C25-A4C8-3BBBCE19D9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1" y="609600"/>
            <a:ext cx="3719321"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380F811-3554-8B41-8A0D-A8599250B128}"/>
              </a:ext>
            </a:extLst>
          </p:cNvPr>
          <p:cNvSpPr>
            <a:spLocks noGrp="1"/>
          </p:cNvSpPr>
          <p:nvPr>
            <p:ph type="title"/>
          </p:nvPr>
        </p:nvSpPr>
        <p:spPr>
          <a:xfrm>
            <a:off x="40004" y="261954"/>
            <a:ext cx="3102093" cy="1080938"/>
          </a:xfrm>
        </p:spPr>
        <p:txBody>
          <a:bodyPr>
            <a:normAutofit/>
          </a:bodyPr>
          <a:lstStyle/>
          <a:p>
            <a:r>
              <a:rPr lang="en-US" sz="2100" dirty="0"/>
              <a:t>In Our Area</a:t>
            </a:r>
          </a:p>
        </p:txBody>
      </p:sp>
      <p:pic>
        <p:nvPicPr>
          <p:cNvPr id="24" name="Picture 23">
            <a:extLst>
              <a:ext uri="{FF2B5EF4-FFF2-40B4-BE49-F238E27FC236}">
                <a16:creationId xmlns:a16="http://schemas.microsoft.com/office/drawing/2014/main" id="{306E3F32-3C1A-4B6E-AF26-8A15A788560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1970241"/>
            <a:ext cx="3717036" cy="199787"/>
          </a:xfrm>
          <a:prstGeom prst="rect">
            <a:avLst/>
          </a:prstGeom>
        </p:spPr>
      </p:pic>
      <p:pic>
        <p:nvPicPr>
          <p:cNvPr id="11" name="Content Placeholder 7">
            <a:extLst>
              <a:ext uri="{FF2B5EF4-FFF2-40B4-BE49-F238E27FC236}">
                <a16:creationId xmlns:a16="http://schemas.microsoft.com/office/drawing/2014/main" id="{857F9301-A49B-C746-A366-7BA618A943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6400" y="-152400"/>
            <a:ext cx="8077200" cy="10455926"/>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2174898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332" y="308823"/>
            <a:ext cx="7773338" cy="1596177"/>
          </a:xfrm>
        </p:spPr>
        <p:txBody>
          <a:bodyPr/>
          <a:lstStyle/>
          <a:p>
            <a:r>
              <a:rPr lang="en-US" dirty="0"/>
              <a:t>What We’ve learned</a:t>
            </a:r>
          </a:p>
        </p:txBody>
      </p:sp>
      <p:sp>
        <p:nvSpPr>
          <p:cNvPr id="3" name="Content Placeholder 2"/>
          <p:cNvSpPr>
            <a:spLocks noGrp="1"/>
          </p:cNvSpPr>
          <p:nvPr>
            <p:ph sz="half" idx="1"/>
          </p:nvPr>
        </p:nvSpPr>
        <p:spPr>
          <a:xfrm>
            <a:off x="381000" y="2057400"/>
            <a:ext cx="3733802" cy="3810000"/>
          </a:xfrm>
        </p:spPr>
        <p:txBody>
          <a:bodyPr>
            <a:noAutofit/>
          </a:bodyPr>
          <a:lstStyle/>
          <a:p>
            <a:r>
              <a:rPr lang="en-US" dirty="0"/>
              <a:t>Cigarette smoking is the </a:t>
            </a:r>
            <a:r>
              <a:rPr lang="en-US" b="1" dirty="0">
                <a:solidFill>
                  <a:schemeClr val="bg1"/>
                </a:solidFill>
              </a:rPr>
              <a:t>leading preventable </a:t>
            </a:r>
            <a:r>
              <a:rPr lang="en-US" dirty="0"/>
              <a:t>cause of death in the United States</a:t>
            </a:r>
          </a:p>
          <a:p>
            <a:endParaRPr lang="en-US" dirty="0"/>
          </a:p>
          <a:p>
            <a:pPr lvl="1"/>
            <a:r>
              <a:rPr lang="en-US" dirty="0"/>
              <a:t>More than </a:t>
            </a:r>
            <a:r>
              <a:rPr lang="en-US" b="1" dirty="0">
                <a:solidFill>
                  <a:schemeClr val="bg1"/>
                </a:solidFill>
              </a:rPr>
              <a:t>480,000 deaths </a:t>
            </a:r>
            <a:r>
              <a:rPr lang="en-US" dirty="0"/>
              <a:t>each year in the United States</a:t>
            </a:r>
          </a:p>
          <a:p>
            <a:pPr marL="457200" lvl="1" indent="0">
              <a:buNone/>
            </a:pPr>
            <a:endParaRPr lang="en-US" sz="2000" dirty="0"/>
          </a:p>
          <a:p>
            <a:pPr lvl="1"/>
            <a:r>
              <a:rPr lang="en-US" dirty="0"/>
              <a:t>Estimated that tobacco will cause 1 billion deaths in the 21</a:t>
            </a:r>
            <a:r>
              <a:rPr lang="en-US" baseline="30000" dirty="0"/>
              <a:t>st</a:t>
            </a:r>
            <a:r>
              <a:rPr lang="en-US" dirty="0"/>
              <a:t> century</a:t>
            </a:r>
          </a:p>
        </p:txBody>
      </p:sp>
      <p:pic>
        <p:nvPicPr>
          <p:cNvPr id="1028" name="Picture 4" descr="https://upload.wikimedia.org/wikipedia/commons/4/43/Surgeon_General's_warning_cigarettes.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360327" y="2395057"/>
            <a:ext cx="382905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7397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FF2B6-B6D5-CC4E-BC12-042C7239A4A9}"/>
              </a:ext>
            </a:extLst>
          </p:cNvPr>
          <p:cNvSpPr>
            <a:spLocks noGrp="1"/>
          </p:cNvSpPr>
          <p:nvPr>
            <p:ph type="title"/>
          </p:nvPr>
        </p:nvSpPr>
        <p:spPr/>
        <p:txBody>
          <a:bodyPr/>
          <a:lstStyle/>
          <a:p>
            <a:r>
              <a:rPr lang="en-US" dirty="0"/>
              <a:t>Future:  </a:t>
            </a:r>
          </a:p>
        </p:txBody>
      </p:sp>
      <p:sp>
        <p:nvSpPr>
          <p:cNvPr id="3" name="Content Placeholder 2">
            <a:extLst>
              <a:ext uri="{FF2B5EF4-FFF2-40B4-BE49-F238E27FC236}">
                <a16:creationId xmlns:a16="http://schemas.microsoft.com/office/drawing/2014/main" id="{88A86A9E-9F9F-B546-892E-B0343E675BBD}"/>
              </a:ext>
            </a:extLst>
          </p:cNvPr>
          <p:cNvSpPr>
            <a:spLocks noGrp="1"/>
          </p:cNvSpPr>
          <p:nvPr>
            <p:ph idx="1"/>
          </p:nvPr>
        </p:nvSpPr>
        <p:spPr/>
        <p:txBody>
          <a:bodyPr>
            <a:normAutofit fontScale="92500" lnSpcReduction="20000"/>
          </a:bodyPr>
          <a:lstStyle/>
          <a:p>
            <a:endParaRPr lang="en-US" dirty="0"/>
          </a:p>
          <a:p>
            <a:r>
              <a:rPr lang="en-US" dirty="0"/>
              <a:t>Youth (12-17 </a:t>
            </a:r>
            <a:r>
              <a:rPr lang="en-US" dirty="0" err="1"/>
              <a:t>yrs</a:t>
            </a:r>
            <a:r>
              <a:rPr lang="en-US" dirty="0"/>
              <a:t>) in a longitudinal Study</a:t>
            </a:r>
          </a:p>
          <a:p>
            <a:r>
              <a:rPr lang="en-US" dirty="0"/>
              <a:t>Those who used e-cigarette </a:t>
            </a:r>
          </a:p>
          <a:p>
            <a:r>
              <a:rPr lang="en-US" dirty="0"/>
              <a:t>25% to 50% more likely to use Marijuana later in their youth </a:t>
            </a:r>
          </a:p>
          <a:p>
            <a:r>
              <a:rPr lang="en-US" dirty="0"/>
              <a:t>The effect of the Marijuana on the developing Brain???</a:t>
            </a:r>
          </a:p>
          <a:p>
            <a:endParaRPr lang="en-US" dirty="0"/>
          </a:p>
          <a:p>
            <a:pPr marL="0" indent="0">
              <a:buNone/>
            </a:pPr>
            <a:endParaRPr lang="en-US" dirty="0"/>
          </a:p>
          <a:p>
            <a:pPr marL="0" indent="0">
              <a:buNone/>
            </a:pPr>
            <a:endParaRPr lang="en-US" dirty="0"/>
          </a:p>
          <a:p>
            <a:r>
              <a:rPr lang="en-US" sz="900" b="1" dirty="0">
                <a:solidFill>
                  <a:schemeClr val="bg1"/>
                </a:solidFill>
              </a:rPr>
              <a:t>Dai, H et al. Pediatrics April 2018</a:t>
            </a:r>
          </a:p>
        </p:txBody>
      </p:sp>
    </p:spTree>
    <p:extLst>
      <p:ext uri="{BB962C8B-B14F-4D97-AF65-F5344CB8AC3E}">
        <p14:creationId xmlns:p14="http://schemas.microsoft.com/office/powerpoint/2010/main" val="12467104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lstStyle/>
          <a:p>
            <a:r>
              <a:rPr lang="en-US" dirty="0"/>
              <a:t>E-cigarettes introduced in the US in 2006</a:t>
            </a:r>
          </a:p>
          <a:p>
            <a:r>
              <a:rPr lang="en-US" dirty="0"/>
              <a:t>Sales skyrocketed after Big Tobacco became involved in 2012</a:t>
            </a:r>
          </a:p>
          <a:p>
            <a:r>
              <a:rPr lang="en-US" dirty="0"/>
              <a:t>Paucity of evidence </a:t>
            </a:r>
          </a:p>
          <a:p>
            <a:r>
              <a:rPr lang="en-US" dirty="0"/>
              <a:t>Might be as effective as patches but not superior</a:t>
            </a:r>
          </a:p>
          <a:p>
            <a:r>
              <a:rPr lang="en-US" dirty="0"/>
              <a:t>Many harmful chemicals were found in vapor</a:t>
            </a:r>
          </a:p>
          <a:p>
            <a:r>
              <a:rPr lang="en-US" dirty="0"/>
              <a:t>Long terms effects are still unknown</a:t>
            </a:r>
          </a:p>
          <a:p>
            <a:endParaRPr lang="en-US" dirty="0"/>
          </a:p>
        </p:txBody>
      </p:sp>
    </p:spTree>
    <p:extLst>
      <p:ext uri="{BB962C8B-B14F-4D97-AF65-F5344CB8AC3E}">
        <p14:creationId xmlns:p14="http://schemas.microsoft.com/office/powerpoint/2010/main" val="14310950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55515-FC3F-544C-A12A-47CD41F11067}"/>
              </a:ext>
            </a:extLst>
          </p:cNvPr>
          <p:cNvSpPr>
            <a:spLocks noGrp="1"/>
          </p:cNvSpPr>
          <p:nvPr>
            <p:ph type="title"/>
          </p:nvPr>
        </p:nvSpPr>
        <p:spPr/>
        <p:txBody>
          <a:bodyPr/>
          <a:lstStyle/>
          <a:p>
            <a:r>
              <a:rPr lang="en-US" dirty="0"/>
              <a:t>Final Thoughts:</a:t>
            </a:r>
          </a:p>
        </p:txBody>
      </p:sp>
      <p:pic>
        <p:nvPicPr>
          <p:cNvPr id="4" name="Nicotine Experiment on Mouse - 1 drop killed mouse">
            <a:hlinkClick r:id="" action="ppaction://media"/>
            <a:extLst>
              <a:ext uri="{FF2B5EF4-FFF2-40B4-BE49-F238E27FC236}">
                <a16:creationId xmlns:a16="http://schemas.microsoft.com/office/drawing/2014/main" id="{ED2EF85C-FDDE-9643-8D1F-8A189FEA090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81000" y="2209799"/>
            <a:ext cx="6096000" cy="4571495"/>
          </a:xfrm>
        </p:spPr>
      </p:pic>
    </p:spTree>
    <p:extLst>
      <p:ext uri="{BB962C8B-B14F-4D97-AF65-F5344CB8AC3E}">
        <p14:creationId xmlns:p14="http://schemas.microsoft.com/office/powerpoint/2010/main" val="95256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7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4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Take Home Points</a:t>
            </a:r>
          </a:p>
        </p:txBody>
      </p:sp>
      <p:sp>
        <p:nvSpPr>
          <p:cNvPr id="6" name="Picture Placeholder 5"/>
          <p:cNvSpPr>
            <a:spLocks noGrp="1"/>
          </p:cNvSpPr>
          <p:nvPr>
            <p:ph type="pic" idx="1"/>
          </p:nvPr>
        </p:nvSpPr>
        <p:spPr/>
      </p:sp>
      <p:sp>
        <p:nvSpPr>
          <p:cNvPr id="3" name="Content Placeholder 2"/>
          <p:cNvSpPr>
            <a:spLocks noGrp="1"/>
          </p:cNvSpPr>
          <p:nvPr>
            <p:ph type="body" sz="half" idx="2"/>
          </p:nvPr>
        </p:nvSpPr>
        <p:spPr>
          <a:xfrm>
            <a:off x="304800" y="2336874"/>
            <a:ext cx="3429000" cy="3759125"/>
          </a:xfrm>
        </p:spPr>
        <p:txBody>
          <a:bodyPr/>
          <a:lstStyle/>
          <a:p>
            <a:pPr marL="285750" indent="-285750">
              <a:buFont typeface="Arial" charset="0"/>
              <a:buChar char="•"/>
            </a:pPr>
            <a:r>
              <a:rPr lang="en-US" dirty="0"/>
              <a:t>Do not recommend E-cigarettes to nonsmokers</a:t>
            </a:r>
          </a:p>
          <a:p>
            <a:pPr marL="285750" indent="-285750">
              <a:buFont typeface="Arial" charset="0"/>
              <a:buChar char="•"/>
            </a:pPr>
            <a:r>
              <a:rPr lang="en-US" dirty="0"/>
              <a:t>E-cigarettes have not been proven to be effective as smoking cessation aids</a:t>
            </a:r>
          </a:p>
          <a:p>
            <a:pPr marL="285750" indent="-285750">
              <a:buFont typeface="Arial" charset="0"/>
              <a:buChar char="•"/>
            </a:pPr>
            <a:r>
              <a:rPr lang="en-US" dirty="0"/>
              <a:t>Advise against </a:t>
            </a:r>
            <a:r>
              <a:rPr lang="en-US"/>
              <a:t>dual using</a:t>
            </a:r>
            <a:endParaRPr lang="en-US" dirty="0"/>
          </a:p>
          <a:p>
            <a:pPr marL="285750" indent="-285750">
              <a:buFont typeface="Arial" charset="0"/>
              <a:buChar char="•"/>
            </a:pPr>
            <a:r>
              <a:rPr lang="en-US" dirty="0"/>
              <a:t>The long term effects will not be known for a few more decades</a:t>
            </a:r>
          </a:p>
          <a:p>
            <a:pPr marL="285750" indent="-285750">
              <a:buFont typeface="Arial" charset="0"/>
              <a:buChar char="•"/>
            </a:pPr>
            <a:r>
              <a:rPr lang="en-US" dirty="0"/>
              <a:t>Let’s not repeat the same mistakes of the 1960’s!</a:t>
            </a:r>
          </a:p>
        </p:txBody>
      </p:sp>
      <p:pic>
        <p:nvPicPr>
          <p:cNvPr id="4"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5265" y="1981200"/>
            <a:ext cx="3099368" cy="5257800"/>
          </a:xfrm>
          <a:prstGeom prst="rect">
            <a:avLst/>
          </a:prstGeom>
        </p:spPr>
      </p:pic>
    </p:spTree>
    <p:extLst>
      <p:ext uri="{BB962C8B-B14F-4D97-AF65-F5344CB8AC3E}">
        <p14:creationId xmlns:p14="http://schemas.microsoft.com/office/powerpoint/2010/main" val="18523111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 You For Listening!</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73302" y="2336800"/>
            <a:ext cx="3608358" cy="3598863"/>
          </a:xfrm>
        </p:spPr>
      </p:pic>
    </p:spTree>
    <p:extLst>
      <p:ext uri="{BB962C8B-B14F-4D97-AF65-F5344CB8AC3E}">
        <p14:creationId xmlns:p14="http://schemas.microsoft.com/office/powerpoint/2010/main" val="15762925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a:xfrm>
            <a:off x="381000" y="2133600"/>
            <a:ext cx="8382000" cy="4571999"/>
          </a:xfrm>
        </p:spPr>
        <p:txBody>
          <a:bodyPr>
            <a:normAutofit fontScale="55000" lnSpcReduction="20000"/>
          </a:bodyPr>
          <a:lstStyle/>
          <a:p>
            <a:r>
              <a:rPr lang="en-US" i="1" dirty="0" err="1"/>
              <a:t>Bullen</a:t>
            </a:r>
            <a:r>
              <a:rPr lang="en-US" i="1" dirty="0"/>
              <a:t> et al. Electronic cigarettes for smoking cessation: a </a:t>
            </a:r>
            <a:r>
              <a:rPr lang="en-US" i="1" dirty="0" err="1"/>
              <a:t>randomised</a:t>
            </a:r>
            <a:r>
              <a:rPr lang="en-US" i="1" dirty="0"/>
              <a:t> controlled trial. Lancet 2013, 382: 1629-37</a:t>
            </a:r>
          </a:p>
          <a:p>
            <a:r>
              <a:rPr lang="en-US" i="1" dirty="0" err="1"/>
              <a:t>Capponetto</a:t>
            </a:r>
            <a:r>
              <a:rPr lang="en-US" i="1" dirty="0"/>
              <a:t> et al (2013) Efficiency and Safety of an Electronic Cigarette (ECLAT) as Tobacco Cigarettes Substitute: A Prospective 12-Month Randomized Control Design Study. </a:t>
            </a:r>
            <a:r>
              <a:rPr lang="en-US" i="1" dirty="0" err="1"/>
              <a:t>PLoS</a:t>
            </a:r>
            <a:r>
              <a:rPr lang="en-US" i="1" dirty="0"/>
              <a:t> ONE8(6): e66317</a:t>
            </a:r>
          </a:p>
          <a:p>
            <a:r>
              <a:rPr lang="en-US" i="1" dirty="0" err="1"/>
              <a:t>Pisinger</a:t>
            </a:r>
            <a:r>
              <a:rPr lang="en-US" i="1" dirty="0"/>
              <a:t> et at. A systematic review of health effects of electronic cigarettes. Preventative Medicine 69 (2014): 248-260</a:t>
            </a:r>
          </a:p>
          <a:p>
            <a:r>
              <a:rPr lang="en-US" i="1" dirty="0" err="1"/>
              <a:t>Hajek</a:t>
            </a:r>
            <a:r>
              <a:rPr lang="en-US" i="1" dirty="0"/>
              <a:t> et al. Electronic cigarettes: a review of use, content, safety, effects on smokers and potential for harm and benefit. </a:t>
            </a:r>
            <a:r>
              <a:rPr lang="en-US" i="1"/>
              <a:t>Addiction 2014</a:t>
            </a:r>
            <a:endParaRPr lang="en-US" i="1" dirty="0"/>
          </a:p>
          <a:p>
            <a:r>
              <a:rPr lang="en-US" i="1" dirty="0" err="1"/>
              <a:t>Goniewicz</a:t>
            </a:r>
            <a:r>
              <a:rPr lang="en-US" i="1" dirty="0"/>
              <a:t> et al.  Nicotine Levels in Electronic Cigarettes. Nicotine and Tobacco Research 2010</a:t>
            </a:r>
          </a:p>
          <a:p>
            <a:r>
              <a:rPr lang="en-US" i="1" dirty="0"/>
              <a:t>Electronic nicotine delivery systems. Report by WHO-FCTC 2014</a:t>
            </a:r>
          </a:p>
          <a:p>
            <a:r>
              <a:rPr lang="en-US" i="1" dirty="0" err="1"/>
              <a:t>Varvadas</a:t>
            </a:r>
            <a:r>
              <a:rPr lang="en-US" i="1" dirty="0"/>
              <a:t> et al. Short-term Pulmonary Effects of using an Electronic Cigarette. Chest 2012; 141(6): 1400-1406</a:t>
            </a:r>
          </a:p>
          <a:p>
            <a:r>
              <a:rPr lang="en-US" i="1" dirty="0" err="1"/>
              <a:t>Salathe</a:t>
            </a:r>
            <a:r>
              <a:rPr lang="en-US" i="1" dirty="0"/>
              <a:t> et al. Nicotine in Electronic-Cigarettes Causes Inflammation, Airway </a:t>
            </a:r>
            <a:r>
              <a:rPr lang="en-US" i="1" dirty="0" err="1"/>
              <a:t>Hyperreactivity</a:t>
            </a:r>
            <a:r>
              <a:rPr lang="en-US" i="1" dirty="0"/>
              <a:t> and Lung Tissue Destruction. Am J </a:t>
            </a:r>
            <a:r>
              <a:rPr lang="en-US" i="1" dirty="0" err="1"/>
              <a:t>Respir</a:t>
            </a:r>
            <a:r>
              <a:rPr lang="en-US" i="1" dirty="0"/>
              <a:t> </a:t>
            </a:r>
            <a:r>
              <a:rPr lang="en-US" i="1" dirty="0" err="1"/>
              <a:t>Crit</a:t>
            </a:r>
            <a:r>
              <a:rPr lang="en-US" i="1" dirty="0"/>
              <a:t> Care Med 191; 2015:A4030</a:t>
            </a:r>
          </a:p>
          <a:p>
            <a:r>
              <a:rPr lang="en-US" i="1" dirty="0" err="1"/>
              <a:t>Leventhal</a:t>
            </a:r>
            <a:r>
              <a:rPr lang="en-US" i="1" dirty="0"/>
              <a:t> et al. Association of Electronic Cigarette Use with Initiation of Combustible Tobacco Product Smoking in Early Adolescence. JAMA 2015; 314(7): 700-707</a:t>
            </a:r>
          </a:p>
          <a:p>
            <a:r>
              <a:rPr lang="en-US" i="1" dirty="0" err="1"/>
              <a:t>McRobbie</a:t>
            </a:r>
            <a:r>
              <a:rPr lang="en-US" i="1" dirty="0"/>
              <a:t> et al. Electronic cigarettes for smoking cessation and reduction (Review). The Cochrane Database of Systematic Reviews 2014, Issue 12</a:t>
            </a:r>
          </a:p>
          <a:p>
            <a:r>
              <a:rPr lang="en-US" i="1" dirty="0"/>
              <a:t>Drummond. Electronic Cigarettes: Potential Harms and Benefits. Ann Am </a:t>
            </a:r>
            <a:r>
              <a:rPr lang="en-US" i="1" dirty="0" err="1"/>
              <a:t>Thorcic</a:t>
            </a:r>
            <a:r>
              <a:rPr lang="en-US" i="1" dirty="0"/>
              <a:t> </a:t>
            </a:r>
            <a:r>
              <a:rPr lang="en-US" i="1" dirty="0" err="1"/>
              <a:t>Soc</a:t>
            </a:r>
            <a:r>
              <a:rPr lang="en-US" i="1" dirty="0"/>
              <a:t> 2014 </a:t>
            </a:r>
            <a:r>
              <a:rPr lang="en-US" i="1" dirty="0" err="1"/>
              <a:t>Vol</a:t>
            </a:r>
            <a:r>
              <a:rPr lang="en-US" i="1" dirty="0"/>
              <a:t> 11, No 2 pp 236-242</a:t>
            </a:r>
          </a:p>
          <a:p>
            <a:r>
              <a:rPr lang="en-US" i="1" dirty="0"/>
              <a:t>BMJ 2009;338:b1024</a:t>
            </a:r>
          </a:p>
        </p:txBody>
      </p:sp>
    </p:spTree>
    <p:extLst>
      <p:ext uri="{BB962C8B-B14F-4D97-AF65-F5344CB8AC3E}">
        <p14:creationId xmlns:p14="http://schemas.microsoft.com/office/powerpoint/2010/main" val="7085221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838200" y="609600"/>
            <a:ext cx="7473988"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48344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Impact on the Human Body </a:t>
            </a:r>
          </a:p>
        </p:txBody>
      </p:sp>
      <p:pic>
        <p:nvPicPr>
          <p:cNvPr id="2060" name="Picture 12" descr="http://cdn1.listovative.com/wp-content/uploads/2014/09/Smoking-effects-on-human-body.png"/>
          <p:cNvPicPr>
            <a:picLocks noChangeAspect="1" noChangeArrowheads="1"/>
          </p:cNvPicPr>
          <p:nvPr/>
        </p:nvPicPr>
        <p:blipFill rotWithShape="1">
          <a:blip r:embed="rId3">
            <a:extLst>
              <a:ext uri="{28A0092B-C50C-407E-A947-70E740481C1C}">
                <a14:useLocalDpi xmlns:a14="http://schemas.microsoft.com/office/drawing/2010/main" val="0"/>
              </a:ext>
            </a:extLst>
          </a:blip>
          <a:srcRect l="-1408" t="10000" r="1408" b="-163"/>
          <a:stretch/>
        </p:blipFill>
        <p:spPr bwMode="auto">
          <a:xfrm>
            <a:off x="1447800" y="1834166"/>
            <a:ext cx="5181600" cy="5023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036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33" name="Text Box 21"/>
          <p:cNvSpPr txBox="1">
            <a:spLocks noChangeArrowheads="1"/>
          </p:cNvSpPr>
          <p:nvPr/>
        </p:nvSpPr>
        <p:spPr bwMode="auto">
          <a:xfrm>
            <a:off x="5380037" y="1341160"/>
            <a:ext cx="3581400" cy="1505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90000"/>
              </a:lnSpc>
              <a:spcBef>
                <a:spcPct val="20000"/>
              </a:spcBef>
            </a:pPr>
            <a:r>
              <a:rPr lang="en-US" altLang="en-US" dirty="0">
                <a:ea typeface="Times New Roman" charset="0"/>
                <a:cs typeface="Times New Roman" charset="0"/>
              </a:rPr>
              <a:t>President Clinton announces Food and Drug Administration’s plan to regulate tobacco, especially sales and advertising aimed at minors</a:t>
            </a:r>
          </a:p>
          <a:p>
            <a:pPr algn="ctr">
              <a:spcBef>
                <a:spcPct val="50000"/>
              </a:spcBef>
            </a:pPr>
            <a:endParaRPr lang="en-US" altLang="en-US" dirty="0"/>
          </a:p>
        </p:txBody>
      </p:sp>
      <p:sp>
        <p:nvSpPr>
          <p:cNvPr id="13331" name="Text Box 19"/>
          <p:cNvSpPr txBox="1">
            <a:spLocks noChangeArrowheads="1"/>
          </p:cNvSpPr>
          <p:nvPr/>
        </p:nvSpPr>
        <p:spPr bwMode="auto">
          <a:xfrm>
            <a:off x="1836738" y="1991870"/>
            <a:ext cx="2819400" cy="840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90000"/>
              </a:lnSpc>
              <a:spcBef>
                <a:spcPct val="20000"/>
              </a:spcBef>
            </a:pPr>
            <a:r>
              <a:rPr lang="en-US" altLang="en-US" dirty="0">
                <a:ea typeface="Times New Roman" charset="0"/>
                <a:cs typeface="Times New Roman" charset="0"/>
              </a:rPr>
              <a:t>Banned on all interstate buses and domestic airline flights</a:t>
            </a:r>
            <a:endParaRPr lang="en-US" altLang="en-US" dirty="0"/>
          </a:p>
        </p:txBody>
      </p:sp>
      <p:sp>
        <p:nvSpPr>
          <p:cNvPr id="13314" name="Rectangle 2"/>
          <p:cNvSpPr>
            <a:spLocks noGrp="1" noChangeArrowheads="1"/>
          </p:cNvSpPr>
          <p:nvPr>
            <p:ph type="title"/>
          </p:nvPr>
        </p:nvSpPr>
        <p:spPr>
          <a:xfrm>
            <a:off x="1377950" y="156249"/>
            <a:ext cx="7378700" cy="1066800"/>
          </a:xfrm>
        </p:spPr>
        <p:txBody>
          <a:bodyPr>
            <a:normAutofit/>
          </a:bodyPr>
          <a:lstStyle/>
          <a:p>
            <a:r>
              <a:rPr lang="en-US" altLang="en-US" b="1" i="1" dirty="0">
                <a:solidFill>
                  <a:schemeClr val="bg1"/>
                </a:solidFill>
              </a:rPr>
              <a:t>Tobacco Industry On The Run</a:t>
            </a:r>
          </a:p>
        </p:txBody>
      </p:sp>
      <p:sp>
        <p:nvSpPr>
          <p:cNvPr id="13324" name="Text Box 12"/>
          <p:cNvSpPr txBox="1">
            <a:spLocks noChangeArrowheads="1"/>
          </p:cNvSpPr>
          <p:nvPr/>
        </p:nvSpPr>
        <p:spPr bwMode="auto">
          <a:xfrm>
            <a:off x="12729" y="4521086"/>
            <a:ext cx="2819400" cy="100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90000"/>
              </a:lnSpc>
              <a:spcBef>
                <a:spcPct val="20000"/>
              </a:spcBef>
            </a:pPr>
            <a:r>
              <a:rPr lang="en-US" altLang="en-US" dirty="0">
                <a:ea typeface="Times New Roman" charset="0"/>
                <a:cs typeface="Times New Roman" charset="0"/>
              </a:rPr>
              <a:t>All broadcast advertising was banned</a:t>
            </a:r>
          </a:p>
          <a:p>
            <a:pPr algn="ctr">
              <a:spcBef>
                <a:spcPct val="50000"/>
              </a:spcBef>
            </a:pPr>
            <a:endParaRPr lang="en-US" altLang="en-US" dirty="0"/>
          </a:p>
        </p:txBody>
      </p:sp>
      <p:sp>
        <p:nvSpPr>
          <p:cNvPr id="13319" name="Line 7"/>
          <p:cNvSpPr>
            <a:spLocks noChangeShapeType="1"/>
          </p:cNvSpPr>
          <p:nvPr/>
        </p:nvSpPr>
        <p:spPr bwMode="auto">
          <a:xfrm flipV="1">
            <a:off x="457200" y="3813175"/>
            <a:ext cx="8001000" cy="0"/>
          </a:xfrm>
          <a:prstGeom prst="line">
            <a:avLst/>
          </a:prstGeom>
          <a:noFill/>
          <a:ln w="76200">
            <a:solidFill>
              <a:srgbClr val="99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13320" name="Line 8"/>
          <p:cNvSpPr>
            <a:spLocks noChangeShapeType="1"/>
          </p:cNvSpPr>
          <p:nvPr/>
        </p:nvSpPr>
        <p:spPr bwMode="auto">
          <a:xfrm>
            <a:off x="1295400" y="3813175"/>
            <a:ext cx="0" cy="685800"/>
          </a:xfrm>
          <a:prstGeom prst="line">
            <a:avLst/>
          </a:prstGeom>
          <a:noFill/>
          <a:ln w="38100">
            <a:solidFill>
              <a:srgbClr val="99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13321" name="Line 9"/>
          <p:cNvSpPr>
            <a:spLocks noChangeShapeType="1"/>
          </p:cNvSpPr>
          <p:nvPr/>
        </p:nvSpPr>
        <p:spPr bwMode="auto">
          <a:xfrm>
            <a:off x="3200400" y="3048000"/>
            <a:ext cx="0" cy="765175"/>
          </a:xfrm>
          <a:prstGeom prst="line">
            <a:avLst/>
          </a:prstGeom>
          <a:noFill/>
          <a:ln w="38100">
            <a:solidFill>
              <a:srgbClr val="99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13322" name="Line 10"/>
          <p:cNvSpPr>
            <a:spLocks noChangeShapeType="1"/>
          </p:cNvSpPr>
          <p:nvPr/>
        </p:nvSpPr>
        <p:spPr bwMode="auto">
          <a:xfrm>
            <a:off x="7315200" y="3048000"/>
            <a:ext cx="0" cy="765175"/>
          </a:xfrm>
          <a:prstGeom prst="line">
            <a:avLst/>
          </a:prstGeom>
          <a:noFill/>
          <a:ln w="38100">
            <a:solidFill>
              <a:srgbClr val="99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13323" name="Line 11"/>
          <p:cNvSpPr>
            <a:spLocks noChangeShapeType="1"/>
          </p:cNvSpPr>
          <p:nvPr/>
        </p:nvSpPr>
        <p:spPr bwMode="auto">
          <a:xfrm>
            <a:off x="5105400" y="3813175"/>
            <a:ext cx="0" cy="987425"/>
          </a:xfrm>
          <a:prstGeom prst="line">
            <a:avLst/>
          </a:prstGeom>
          <a:noFill/>
          <a:ln w="38100">
            <a:solidFill>
              <a:srgbClr val="99CC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lstStyle/>
          <a:p>
            <a:endParaRPr lang="en-US"/>
          </a:p>
        </p:txBody>
      </p:sp>
      <p:sp>
        <p:nvSpPr>
          <p:cNvPr id="13325" name="Text Box 13"/>
          <p:cNvSpPr txBox="1">
            <a:spLocks noChangeArrowheads="1"/>
          </p:cNvSpPr>
          <p:nvPr/>
        </p:nvSpPr>
        <p:spPr bwMode="auto">
          <a:xfrm>
            <a:off x="1736725" y="3473450"/>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ltLang="en-US"/>
          </a:p>
        </p:txBody>
      </p:sp>
      <p:sp>
        <p:nvSpPr>
          <p:cNvPr id="13326" name="Text Box 14"/>
          <p:cNvSpPr txBox="1">
            <a:spLocks noChangeArrowheads="1"/>
          </p:cNvSpPr>
          <p:nvPr/>
        </p:nvSpPr>
        <p:spPr bwMode="auto">
          <a:xfrm>
            <a:off x="2833321" y="3832234"/>
            <a:ext cx="990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dirty="0"/>
              <a:t>1990</a:t>
            </a:r>
          </a:p>
        </p:txBody>
      </p:sp>
      <p:sp>
        <p:nvSpPr>
          <p:cNvPr id="13327" name="Text Box 15"/>
          <p:cNvSpPr txBox="1">
            <a:spLocks noChangeArrowheads="1"/>
          </p:cNvSpPr>
          <p:nvPr/>
        </p:nvSpPr>
        <p:spPr bwMode="auto">
          <a:xfrm>
            <a:off x="914400" y="3432175"/>
            <a:ext cx="990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a:t>1971</a:t>
            </a:r>
          </a:p>
        </p:txBody>
      </p:sp>
      <p:sp>
        <p:nvSpPr>
          <p:cNvPr id="13328" name="Text Box 16"/>
          <p:cNvSpPr txBox="1">
            <a:spLocks noChangeArrowheads="1"/>
          </p:cNvSpPr>
          <p:nvPr/>
        </p:nvSpPr>
        <p:spPr bwMode="auto">
          <a:xfrm>
            <a:off x="4724400" y="3432175"/>
            <a:ext cx="990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a:t>1994</a:t>
            </a:r>
          </a:p>
        </p:txBody>
      </p:sp>
      <p:sp>
        <p:nvSpPr>
          <p:cNvPr id="13329" name="Text Box 17"/>
          <p:cNvSpPr txBox="1">
            <a:spLocks noChangeArrowheads="1"/>
          </p:cNvSpPr>
          <p:nvPr/>
        </p:nvSpPr>
        <p:spPr bwMode="auto">
          <a:xfrm>
            <a:off x="6948881" y="3830322"/>
            <a:ext cx="990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en-US" dirty="0"/>
              <a:t>1995</a:t>
            </a:r>
          </a:p>
        </p:txBody>
      </p:sp>
      <p:sp>
        <p:nvSpPr>
          <p:cNvPr id="13330" name="Text Box 18"/>
          <p:cNvSpPr txBox="1">
            <a:spLocks noChangeArrowheads="1"/>
          </p:cNvSpPr>
          <p:nvPr/>
        </p:nvSpPr>
        <p:spPr bwMode="auto">
          <a:xfrm>
            <a:off x="685800" y="5260975"/>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endParaRPr lang="en-US" altLang="en-US"/>
          </a:p>
        </p:txBody>
      </p:sp>
      <p:sp>
        <p:nvSpPr>
          <p:cNvPr id="13332" name="Text Box 20"/>
          <p:cNvSpPr txBox="1">
            <a:spLocks noChangeArrowheads="1"/>
          </p:cNvSpPr>
          <p:nvPr/>
        </p:nvSpPr>
        <p:spPr bwMode="auto">
          <a:xfrm>
            <a:off x="3048000" y="4794250"/>
            <a:ext cx="4038600" cy="1505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lnSpc>
                <a:spcPct val="90000"/>
              </a:lnSpc>
              <a:spcBef>
                <a:spcPct val="20000"/>
              </a:spcBef>
            </a:pPr>
            <a:r>
              <a:rPr lang="en-US" altLang="en-US" dirty="0">
                <a:ea typeface="Times New Roman" charset="0"/>
                <a:cs typeface="Times New Roman" charset="0"/>
              </a:rPr>
              <a:t>Mississippi files the first of 22 state lawsuits seeking to recoup millions of dollars from tobacco companies for smokers’ Medicaid bills</a:t>
            </a:r>
          </a:p>
          <a:p>
            <a:pPr algn="ctr">
              <a:spcBef>
                <a:spcPct val="50000"/>
              </a:spcBef>
            </a:pPr>
            <a:endParaRPr lang="en-US" altLang="en-US" dirty="0"/>
          </a:p>
        </p:txBody>
      </p:sp>
      <p:pic>
        <p:nvPicPr>
          <p:cNvPr id="13341" name="Picture 29" descr="NoSmo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200" y="2832100"/>
            <a:ext cx="685800" cy="617538"/>
          </a:xfrm>
          <a:prstGeom prst="rect">
            <a:avLst/>
          </a:prstGeom>
          <a:noFill/>
          <a:extLst>
            <a:ext uri="{909E8E84-426E-40DD-AFC4-6F175D3DCCD1}">
              <a14:hiddenFill xmlns:a14="http://schemas.microsoft.com/office/drawing/2010/main">
                <a:solidFill>
                  <a:srgbClr val="FFFFFF"/>
                </a:solidFill>
              </a14:hiddenFill>
            </a:ext>
          </a:extLst>
        </p:spPr>
      </p:pic>
      <p:pic>
        <p:nvPicPr>
          <p:cNvPr id="13342" name="Picture 30" descr="Airpla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8283" y="4138569"/>
            <a:ext cx="1211263" cy="400050"/>
          </a:xfrm>
          <a:prstGeom prst="rect">
            <a:avLst/>
          </a:prstGeom>
          <a:noFill/>
          <a:extLst>
            <a:ext uri="{909E8E84-426E-40DD-AFC4-6F175D3DCCD1}">
              <a14:hiddenFill xmlns:a14="http://schemas.microsoft.com/office/drawing/2010/main">
                <a:solidFill>
                  <a:srgbClr val="FFFFFF"/>
                </a:solidFill>
              </a14:hiddenFill>
            </a:ext>
          </a:extLst>
        </p:spPr>
      </p:pic>
      <p:pic>
        <p:nvPicPr>
          <p:cNvPr id="13343" name="Picture 31" descr="Mone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8538" y="2717800"/>
            <a:ext cx="754062" cy="800100"/>
          </a:xfrm>
          <a:prstGeom prst="rect">
            <a:avLst/>
          </a:prstGeom>
          <a:noFill/>
          <a:extLst>
            <a:ext uri="{909E8E84-426E-40DD-AFC4-6F175D3DCCD1}">
              <a14:hiddenFill xmlns:a14="http://schemas.microsoft.com/office/drawing/2010/main">
                <a:solidFill>
                  <a:srgbClr val="FFFFFF"/>
                </a:solidFill>
              </a14:hiddenFill>
            </a:ext>
          </a:extLst>
        </p:spPr>
      </p:pic>
      <p:pic>
        <p:nvPicPr>
          <p:cNvPr id="13344" name="Picture 32" descr="Play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4175604"/>
            <a:ext cx="811213" cy="593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63443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of Smoking on Healthcare</a:t>
            </a:r>
          </a:p>
        </p:txBody>
      </p:sp>
      <p:sp>
        <p:nvSpPr>
          <p:cNvPr id="3" name="Content Placeholder 2"/>
          <p:cNvSpPr>
            <a:spLocks noGrp="1"/>
          </p:cNvSpPr>
          <p:nvPr>
            <p:ph idx="1"/>
          </p:nvPr>
        </p:nvSpPr>
        <p:spPr/>
        <p:txBody>
          <a:bodyPr>
            <a:normAutofit/>
          </a:bodyPr>
          <a:lstStyle/>
          <a:p>
            <a:endParaRPr lang="en-US" dirty="0"/>
          </a:p>
          <a:p>
            <a:r>
              <a:rPr lang="en-US" dirty="0"/>
              <a:t>Smoking causes increased healthcare utilization and cost</a:t>
            </a:r>
          </a:p>
          <a:p>
            <a:endParaRPr lang="en-US" dirty="0"/>
          </a:p>
          <a:p>
            <a:r>
              <a:rPr lang="en-US" dirty="0"/>
              <a:t>Total economic cost of smoking is more than </a:t>
            </a:r>
            <a:r>
              <a:rPr lang="en-US" b="1" dirty="0">
                <a:solidFill>
                  <a:schemeClr val="bg1"/>
                </a:solidFill>
              </a:rPr>
              <a:t>$300 billion </a:t>
            </a:r>
            <a:r>
              <a:rPr lang="en-US" dirty="0"/>
              <a:t>a year</a:t>
            </a:r>
          </a:p>
          <a:p>
            <a:pPr lvl="1"/>
            <a:r>
              <a:rPr lang="en-US" dirty="0"/>
              <a:t>Nearly $170 billion in direct medical care for adults</a:t>
            </a:r>
          </a:p>
          <a:p>
            <a:pPr lvl="1"/>
            <a:r>
              <a:rPr lang="en-US" dirty="0"/>
              <a:t>More than $156 billion in lost productivity</a:t>
            </a:r>
          </a:p>
          <a:p>
            <a:endParaRPr lang="en-US" dirty="0"/>
          </a:p>
          <a:p>
            <a:endParaRPr lang="en-US" dirty="0"/>
          </a:p>
        </p:txBody>
      </p:sp>
    </p:spTree>
    <p:extLst>
      <p:ext uri="{BB962C8B-B14F-4D97-AF65-F5344CB8AC3E}">
        <p14:creationId xmlns:p14="http://schemas.microsoft.com/office/powerpoint/2010/main" val="50283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3" end="3"/>
                                            </p:txEl>
                                          </p:spTgt>
                                        </p:tgtEl>
                                      </p:cBhvr>
                                    </p:animEffect>
                                    <p:animScale>
                                      <p:cBhvr>
                                        <p:cTn id="7" dur="250" autoRev="1" fill="hold"/>
                                        <p:tgtEl>
                                          <p:spTgt spid="3">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1F8094"/>
      </a:dk2>
      <a:lt2>
        <a:srgbClr val="E7E6E6"/>
      </a:lt2>
      <a:accent1>
        <a:srgbClr val="39CDE7"/>
      </a:accent1>
      <a:accent2>
        <a:srgbClr val="60DE72"/>
      </a:accent2>
      <a:accent3>
        <a:srgbClr val="DDCC64"/>
      </a:accent3>
      <a:accent4>
        <a:srgbClr val="F49D50"/>
      </a:accent4>
      <a:accent5>
        <a:srgbClr val="E44951"/>
      </a:accent5>
      <a:accent6>
        <a:srgbClr val="D666F9"/>
      </a:accent6>
      <a:hlink>
        <a:srgbClr val="4BF7ED"/>
      </a:hlink>
      <a:folHlink>
        <a:srgbClr val="95E9F4"/>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92000"/>
                <a:satMod val="200000"/>
                <a:lumMod val="128000"/>
              </a:schemeClr>
            </a:gs>
            <a:gs pos="50000">
              <a:schemeClr val="phClr">
                <a:shade val="100000"/>
                <a:hueMod val="100000"/>
                <a:satMod val="110000"/>
                <a:lumMod val="130000"/>
              </a:schemeClr>
            </a:gs>
            <a:gs pos="100000">
              <a:schemeClr val="phClr">
                <a:shade val="78000"/>
                <a:hueMod val="118000"/>
                <a:satMod val="12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7DC10E3-4FF5-456B-A359-A0F378C1E5F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{B1AE19E5-BFD7-7C4D-985C-17D53EA6446E}tf10001057</Template>
  <TotalTime>43337</TotalTime>
  <Words>8940</Words>
  <Application>Microsoft Macintosh PowerPoint</Application>
  <PresentationFormat>On-screen Show (4:3)</PresentationFormat>
  <Paragraphs>570</Paragraphs>
  <Slides>66</Slides>
  <Notes>61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66</vt:i4>
      </vt:variant>
    </vt:vector>
  </HeadingPairs>
  <TitlesOfParts>
    <vt:vector size="72" baseType="lpstr">
      <vt:lpstr>Arial</vt:lpstr>
      <vt:lpstr>Calibri</vt:lpstr>
      <vt:lpstr>Lato</vt:lpstr>
      <vt:lpstr>Times New Roman</vt:lpstr>
      <vt:lpstr>Trebuchet MS</vt:lpstr>
      <vt:lpstr>Berlin</vt:lpstr>
      <vt:lpstr>E-Cigarettes: Quitting Smoking or Picking up a New Habit(s)?</vt:lpstr>
      <vt:lpstr>Outline</vt:lpstr>
      <vt:lpstr>Promotion of smoking</vt:lpstr>
      <vt:lpstr>video</vt:lpstr>
      <vt:lpstr>The Beginning of Anti-Smoking Campaigns</vt:lpstr>
      <vt:lpstr>What We’ve learned</vt:lpstr>
      <vt:lpstr>Impact on the Human Body </vt:lpstr>
      <vt:lpstr>Tobacco Industry On The Run</vt:lpstr>
      <vt:lpstr>Cost of Smoking on Healthcare</vt:lpstr>
      <vt:lpstr>Quitting is Beneficial</vt:lpstr>
      <vt:lpstr>PowerPoint Presentation</vt:lpstr>
      <vt:lpstr>Smoking Cessation</vt:lpstr>
      <vt:lpstr>Effectiveness of NRT</vt:lpstr>
      <vt:lpstr>The Birth of the E-Cigarette</vt:lpstr>
      <vt:lpstr>PowerPoint Presentation</vt:lpstr>
      <vt:lpstr>Mechanism of Vaping</vt:lpstr>
      <vt:lpstr>PowerPoint Presentation</vt:lpstr>
      <vt:lpstr>Marketing</vt:lpstr>
      <vt:lpstr>Revenue</vt:lpstr>
      <vt:lpstr>PowerPoint Presentation</vt:lpstr>
      <vt:lpstr>Some Points About the Evidence</vt:lpstr>
      <vt:lpstr>ECLAT Trial</vt:lpstr>
      <vt:lpstr>ECLAT Trial</vt:lpstr>
      <vt:lpstr>PowerPoint Presentation</vt:lpstr>
      <vt:lpstr>Study Outcome Measures</vt:lpstr>
      <vt:lpstr>PowerPoint Presentation</vt:lpstr>
      <vt:lpstr>Reduction in cigarettes/day</vt:lpstr>
      <vt:lpstr>Abstinence</vt:lpstr>
      <vt:lpstr>Adverse Events</vt:lpstr>
      <vt:lpstr>Adverse Events</vt:lpstr>
      <vt:lpstr>How do they compare to NRT?</vt:lpstr>
      <vt:lpstr>PowerPoint Presentation</vt:lpstr>
      <vt:lpstr>Study Methods</vt:lpstr>
      <vt:lpstr>Study Outcomes</vt:lpstr>
      <vt:lpstr>Results</vt:lpstr>
      <vt:lpstr>Secondary Outcomes</vt:lpstr>
      <vt:lpstr>Adverse Events</vt:lpstr>
      <vt:lpstr>Long-Term Use</vt:lpstr>
      <vt:lpstr>Conclusions</vt:lpstr>
      <vt:lpstr>PowerPoint Presentation</vt:lpstr>
      <vt:lpstr>Key Points about Safety</vt:lpstr>
      <vt:lpstr>Key Points about Safety</vt:lpstr>
      <vt:lpstr>Main Components</vt:lpstr>
      <vt:lpstr>Propylene glycol</vt:lpstr>
      <vt:lpstr>Other Substances</vt:lpstr>
      <vt:lpstr>Nicotine</vt:lpstr>
      <vt:lpstr>Factors affecting nicotine delivery</vt:lpstr>
      <vt:lpstr>Evolution</vt:lpstr>
      <vt:lpstr>Effects on Respiratory System</vt:lpstr>
      <vt:lpstr>Effects on Respiratory System</vt:lpstr>
      <vt:lpstr>Effects on bystanders</vt:lpstr>
      <vt:lpstr>Explosions</vt:lpstr>
      <vt:lpstr>PowerPoint Presentation</vt:lpstr>
      <vt:lpstr>Public Health Concerns</vt:lpstr>
      <vt:lpstr>New York State and City Law</vt:lpstr>
      <vt:lpstr>PowerPoint Presentation</vt:lpstr>
      <vt:lpstr>PowerPoint Presentation</vt:lpstr>
      <vt:lpstr>What do they look like:</vt:lpstr>
      <vt:lpstr>In Our Area</vt:lpstr>
      <vt:lpstr>Future:  </vt:lpstr>
      <vt:lpstr>Summary</vt:lpstr>
      <vt:lpstr>Final Thoughts:</vt:lpstr>
      <vt:lpstr>Take Home Points</vt:lpstr>
      <vt:lpstr>Thank You For Listening!</vt:lpstr>
      <vt:lpstr>References</vt:lpstr>
      <vt:lpstr>PowerPoint Presentation</vt:lpstr>
    </vt:vector>
  </TitlesOfParts>
  <Company>Veteran Affairs</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E-Cigarettes</dc:title>
  <dc:creator>ElYousef, Rami</dc:creator>
  <cp:lastModifiedBy>Adupa P Rao</cp:lastModifiedBy>
  <cp:revision>312</cp:revision>
  <cp:lastPrinted>2016-03-29T18:37:46Z</cp:lastPrinted>
  <dcterms:created xsi:type="dcterms:W3CDTF">2016-03-17T13:04:01Z</dcterms:created>
  <dcterms:modified xsi:type="dcterms:W3CDTF">2018-09-09T16:32:06Z</dcterms:modified>
</cp:coreProperties>
</file>